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embeddedFontLst>
    <p:embeddedFont>
      <p:font typeface="Average" panose="02000503040000020003" pitchFamily="2" charset="77"/>
      <p:regular r:id="rId12"/>
    </p:embeddedFont>
    <p:embeddedFont>
      <p:font typeface="Oswald" pitchFamily="2" charset="77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2"/>
  </p:normalViewPr>
  <p:slideViewPr>
    <p:cSldViewPr snapToGrid="0">
      <p:cViewPr varScale="1">
        <p:scale>
          <a:sx n="140" d="100"/>
          <a:sy n="140" d="100"/>
        </p:scale>
        <p:origin x="8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ee091c65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ee091c65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ee091c65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ee091c65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ee091c650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ee091c650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ee091c650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ee091c650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ee091c650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ee091c650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ee091c650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ee091c650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f4ef0450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f4ef0450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tdirect.utexas.edu/txshop/list.WBX?component=0&amp;application_name=NSCNSD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questhelp@austin.utexas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paadv@austin.utexas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UT Math Assessment (UTMA)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Step by Step Instructions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7FB01-C500-452D-80F6-ED35EF72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Five Steps to complete the UT Math Assessment: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A6DB9-89D5-416F-8B55-96536634F1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114300" indent="0">
              <a:buNone/>
            </a:pPr>
            <a:r>
              <a:rPr lang="en-US" dirty="0"/>
              <a:t>Step 1: Purchase the Math Readiness Package.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Step 2: Access your Quest Learning Modules.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Step 3: Complete the </a:t>
            </a:r>
            <a:r>
              <a:rPr lang="en-US" b="1" u="sng" dirty="0"/>
              <a:t>mandatory</a:t>
            </a:r>
            <a:r>
              <a:rPr lang="en-US" dirty="0"/>
              <a:t> Warm-Up assessment.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Step 4: Utilize the Quest Learning Modules to assess your skills.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Step 5: Take UT Math Assessment.  You will discuss your results at orientation.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 marL="11430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8279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Step 1: Purchase the Math Readiness Package</a:t>
            </a:r>
            <a:endParaRPr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Purchase at the link below: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1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Math Readiness Package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89398" y="2328450"/>
            <a:ext cx="5165200" cy="260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Step 2: Access your Quest Learning Modules</a:t>
            </a:r>
            <a:endParaRPr dirty="0"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11700" y="14310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Follow the “Click to Download” link provided in your electronic TX Shop receipt to access the Quest Learning Modules.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 </a:t>
            </a:r>
          </a:p>
          <a:p>
            <a:pPr marL="114300" lvl="0" indent="0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Included in the Math Readiness Package:</a:t>
            </a:r>
          </a:p>
          <a:p>
            <a:pPr marL="114300" indent="0">
              <a:buNone/>
            </a:pPr>
            <a:endParaRPr lang="en" dirty="0"/>
          </a:p>
          <a:p>
            <a:pPr lvl="1">
              <a:spcBef>
                <a:spcPts val="0"/>
              </a:spcBef>
            </a:pPr>
            <a:r>
              <a:rPr lang="en" dirty="0"/>
              <a:t>Quest Learning Modules</a:t>
            </a:r>
          </a:p>
          <a:p>
            <a:pPr lvl="1">
              <a:spcBef>
                <a:spcPts val="0"/>
              </a:spcBef>
            </a:pP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Mandatory Warm-Up assessment for access to the UT Math Assessment </a:t>
            </a:r>
          </a:p>
          <a:p>
            <a:pPr lvl="1">
              <a:spcBef>
                <a:spcPts val="0"/>
              </a:spcBef>
            </a:pPr>
            <a:endParaRPr lang="en" dirty="0"/>
          </a:p>
          <a:p>
            <a:pPr lvl="1">
              <a:spcBef>
                <a:spcPts val="0"/>
              </a:spcBef>
            </a:pPr>
            <a:r>
              <a:rPr lang="en" dirty="0"/>
              <a:t>Assessment instructions for the UT Math Assessment</a:t>
            </a:r>
          </a:p>
          <a:p>
            <a:pPr lvl="1">
              <a:spcBef>
                <a:spcPts val="0"/>
              </a:spcBef>
            </a:pP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Access for two semesters to the Math Readiness Package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Step 3: Complete the </a:t>
            </a:r>
            <a:r>
              <a:rPr lang="en" dirty="0">
                <a:solidFill>
                  <a:srgbClr val="FF0000"/>
                </a:solidFill>
              </a:rPr>
              <a:t>(mandatory) </a:t>
            </a:r>
            <a:r>
              <a:rPr lang="en" dirty="0"/>
              <a:t>Warm-Up assessment</a:t>
            </a:r>
            <a:endParaRPr dirty="0"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The Warm-Up assessment time commitment is one hour; just like the UTMA. </a:t>
            </a:r>
            <a:endParaRPr dirty="0"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75" y="1675475"/>
            <a:ext cx="8951927" cy="26500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/>
          <p:nvPr/>
        </p:nvSpPr>
        <p:spPr>
          <a:xfrm>
            <a:off x="1296575" y="4224350"/>
            <a:ext cx="294900" cy="5727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0000"/>
              </a:highlight>
            </a:endParaRPr>
          </a:p>
        </p:txBody>
      </p:sp>
      <p:sp>
        <p:nvSpPr>
          <p:cNvPr id="82" name="Google Shape;82;p16"/>
          <p:cNvSpPr/>
          <p:nvPr/>
        </p:nvSpPr>
        <p:spPr>
          <a:xfrm>
            <a:off x="557225" y="3999350"/>
            <a:ext cx="578700" cy="283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6"/>
          <p:cNvSpPr/>
          <p:nvPr/>
        </p:nvSpPr>
        <p:spPr>
          <a:xfrm>
            <a:off x="1768075" y="3999350"/>
            <a:ext cx="578700" cy="2832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6"/>
          <p:cNvSpPr/>
          <p:nvPr/>
        </p:nvSpPr>
        <p:spPr>
          <a:xfrm>
            <a:off x="1296450" y="3527750"/>
            <a:ext cx="294900" cy="471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Step 4: Access the Quest Modules to assess your skills. 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(</a:t>
            </a:r>
            <a:r>
              <a:rPr lang="en" sz="2000" b="1" dirty="0"/>
              <a:t>Not mandatory but </a:t>
            </a:r>
            <a:r>
              <a:rPr lang="en" sz="2000" b="1" dirty="0">
                <a:solidFill>
                  <a:srgbClr val="0070C0"/>
                </a:solidFill>
              </a:rPr>
              <a:t>highly encouraged</a:t>
            </a:r>
            <a:r>
              <a:rPr lang="en" sz="2000" b="1" dirty="0"/>
              <a:t>!)</a:t>
            </a:r>
            <a:endParaRPr sz="2000" b="1" dirty="0"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09775" y="1559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600" y="1515675"/>
            <a:ext cx="8882948" cy="331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Step 5: Take the UT Math Assessment</a:t>
            </a:r>
            <a:endParaRPr dirty="0"/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1"/>
          </p:nvPr>
        </p:nvSpPr>
        <p:spPr>
          <a:xfrm>
            <a:off x="64301" y="1152474"/>
            <a:ext cx="8768000" cy="38890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114300" lvl="0" indent="0">
              <a:spcBef>
                <a:spcPts val="1600"/>
              </a:spcBef>
              <a:buNone/>
            </a:pPr>
            <a:r>
              <a:rPr lang="en" dirty="0"/>
              <a:t>Access to the online, proctored UTMA access will be granted within a few hours after completing the Warm-Up assessment.  </a:t>
            </a:r>
          </a:p>
          <a:p>
            <a:pPr marL="114300" lvl="0" indent="0" algn="ctr" rtl="0"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lang="en" dirty="0"/>
          </a:p>
          <a:p>
            <a:pPr marL="114300" lvl="0" indent="0" algn="ctr">
              <a:spcBef>
                <a:spcPts val="1600"/>
              </a:spcBef>
              <a:buNone/>
            </a:pPr>
            <a:r>
              <a:rPr lang="en" dirty="0"/>
              <a:t>Your UTMA results will be available in the Math Readiness Package in five hours.</a:t>
            </a:r>
            <a:endParaRPr dirty="0"/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00" y="1347950"/>
            <a:ext cx="9022549" cy="112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Step 6: UTMA RESULTS </a:t>
            </a:r>
            <a:endParaRPr dirty="0"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8643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FFC000"/>
                </a:solidFill>
              </a:rPr>
              <a:t>Your individual UTMA results and course information will be discussed in your academic advising appointment at Orientation.  Your academic advisor is an expert at UT, and preparing a list of your questions is recommended.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If you do not meet the prerequisite requirement for pre-calculus or calculus, a second attempt will become available beginning on June 30</a:t>
            </a:r>
            <a:r>
              <a:rPr lang="en" baseline="30000" dirty="0"/>
              <a:t>th</a:t>
            </a:r>
            <a:r>
              <a:rPr lang="en" dirty="0"/>
              <a:t>.</a:t>
            </a:r>
            <a:r>
              <a:rPr lang="en-US" dirty="0"/>
              <a:t>  Work through the Quest Learning Modules (and the time recommendation in your initial results) to prepare for your second attempt.  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11430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The pre-requisite deadline for calculus courses at UT Austin occurs in August.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-US" dirty="0"/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Have a specific question?</a:t>
            </a:r>
            <a:endParaRPr dirty="0"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262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Clr>
                <a:srgbClr val="B7B7B7"/>
              </a:buClr>
              <a:buNone/>
            </a:pPr>
            <a:r>
              <a:rPr lang="en" b="1" dirty="0">
                <a:solidFill>
                  <a:srgbClr val="FFC000"/>
                </a:solidFill>
              </a:rPr>
              <a:t>Math Readiness Package: </a:t>
            </a:r>
            <a:r>
              <a:rPr lang="en" dirty="0">
                <a:solidFill>
                  <a:srgbClr val="B7B7B7"/>
                </a:solidFill>
              </a:rPr>
              <a:t>For any technical issues in the Math Readiness Package or UT Math Assessment. </a:t>
            </a:r>
          </a:p>
          <a:p>
            <a:pPr marL="114300" indent="0">
              <a:buClr>
                <a:srgbClr val="B7B7B7"/>
              </a:buClr>
              <a:buNone/>
            </a:pPr>
            <a:r>
              <a:rPr lang="en-US" dirty="0">
                <a:solidFill>
                  <a:srgbClr val="B7B7B7"/>
                </a:solidFill>
                <a:hlinkClick r:id="rId3"/>
              </a:rPr>
              <a:t>questhelp@austin.utexas.edu</a:t>
            </a:r>
            <a:r>
              <a:rPr lang="en" dirty="0">
                <a:solidFill>
                  <a:srgbClr val="B7B7B7"/>
                </a:solidFill>
              </a:rPr>
              <a:t> </a:t>
            </a:r>
            <a:r>
              <a:rPr lang="en" sz="1200" dirty="0">
                <a:solidFill>
                  <a:srgbClr val="B7B7B7"/>
                </a:solidFill>
              </a:rPr>
              <a:t>Please include your UT EID.</a:t>
            </a:r>
          </a:p>
          <a:p>
            <a:pPr marL="114300" indent="0">
              <a:buClr>
                <a:srgbClr val="B7B7B7"/>
              </a:buClr>
              <a:buNone/>
            </a:pPr>
            <a:endParaRPr lang="en" sz="1200" dirty="0">
              <a:solidFill>
                <a:srgbClr val="B7B7B7"/>
              </a:solidFill>
            </a:endParaRPr>
          </a:p>
          <a:p>
            <a:pPr marL="114300" indent="0">
              <a:buClr>
                <a:srgbClr val="B7B7B7"/>
              </a:buClr>
              <a:buNone/>
            </a:pPr>
            <a:endParaRPr lang="en" sz="1200" dirty="0">
              <a:solidFill>
                <a:srgbClr val="B7B7B7"/>
              </a:solidFill>
            </a:endParaRPr>
          </a:p>
          <a:p>
            <a:pPr marL="114300" lvl="0" indent="0">
              <a:buClr>
                <a:srgbClr val="B7B7B7"/>
              </a:buClr>
              <a:buNone/>
            </a:pPr>
            <a:r>
              <a:rPr lang="en" b="1" dirty="0">
                <a:solidFill>
                  <a:srgbClr val="FFC000"/>
                </a:solidFill>
              </a:rPr>
              <a:t>UT Math Assessment Results and Fall Course Options: </a:t>
            </a:r>
            <a:r>
              <a:rPr lang="en" dirty="0">
                <a:solidFill>
                  <a:srgbClr val="B7B7B7"/>
                </a:solidFill>
              </a:rPr>
              <a:t>Questions about your results can be discussed during your academic advising appointment at orientation. Ask questions, discuss course options, and email your academic advisor after orientation.  </a:t>
            </a:r>
            <a:r>
              <a:rPr lang="en" sz="1200" dirty="0">
                <a:solidFill>
                  <a:srgbClr val="B7B7B7"/>
                </a:solidFill>
              </a:rPr>
              <a:t>Please include your UT EID.</a:t>
            </a:r>
          </a:p>
          <a:p>
            <a:pPr marL="114300" lvl="0" indent="0">
              <a:buClr>
                <a:srgbClr val="B7B7B7"/>
              </a:buClr>
              <a:buNone/>
            </a:pPr>
            <a:endParaRPr lang="en-US" dirty="0"/>
          </a:p>
          <a:p>
            <a:pPr marL="114300" lvl="0" indent="0">
              <a:buClr>
                <a:srgbClr val="B7B7B7"/>
              </a:buClr>
              <a:buNone/>
            </a:pPr>
            <a:r>
              <a:rPr lang="en-US" b="1" dirty="0">
                <a:solidFill>
                  <a:srgbClr val="FFC000"/>
                </a:solidFill>
              </a:rPr>
              <a:t>Pre-calculus and Calculus Prerequisite Requirements: </a:t>
            </a:r>
            <a:r>
              <a:rPr lang="en-US" dirty="0"/>
              <a:t>F</a:t>
            </a:r>
            <a:r>
              <a:rPr lang="en-US" dirty="0">
                <a:solidFill>
                  <a:srgbClr val="B7B7B7"/>
                </a:solidFill>
              </a:rPr>
              <a:t>or any pre-requisite requirement concerns for calculus courses at UT Austin. </a:t>
            </a:r>
          </a:p>
          <a:p>
            <a:pPr marL="114300" lvl="0" indent="0">
              <a:buClr>
                <a:srgbClr val="B7B7B7"/>
              </a:buClr>
              <a:buNone/>
            </a:pPr>
            <a:r>
              <a:rPr lang="en-US" b="1" u="sng" dirty="0">
                <a:hlinkClick r:id="rId4"/>
              </a:rPr>
              <a:t>mpaadv@austin.utexas.edu</a:t>
            </a:r>
            <a:r>
              <a:rPr lang="en-US" b="1" dirty="0"/>
              <a:t> </a:t>
            </a:r>
            <a:r>
              <a:rPr lang="en" sz="1200" dirty="0">
                <a:solidFill>
                  <a:srgbClr val="B7B7B7"/>
                </a:solidFill>
              </a:rPr>
              <a:t>Please include your UT EID.</a:t>
            </a:r>
          </a:p>
          <a:p>
            <a:pPr marL="114300" lvl="0" indent="0">
              <a:buClr>
                <a:srgbClr val="B7B7B7"/>
              </a:buClr>
              <a:buNone/>
            </a:pPr>
            <a:endParaRPr dirty="0">
              <a:solidFill>
                <a:srgbClr val="B7B7B7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460</Words>
  <Application>Microsoft Macintosh PowerPoint</Application>
  <PresentationFormat>On-screen Show (16:9)</PresentationFormat>
  <Paragraphs>58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Oswald</vt:lpstr>
      <vt:lpstr>Average</vt:lpstr>
      <vt:lpstr>Arial</vt:lpstr>
      <vt:lpstr>Slate</vt:lpstr>
      <vt:lpstr>UT Math Assessment (UTMA)</vt:lpstr>
      <vt:lpstr>Five Steps to complete the UT Math Assessment:</vt:lpstr>
      <vt:lpstr>Step 1: Purchase the Math Readiness Package</vt:lpstr>
      <vt:lpstr>Step 2: Access your Quest Learning Modules</vt:lpstr>
      <vt:lpstr>Step 3: Complete the (mandatory) Warm-Up assessment</vt:lpstr>
      <vt:lpstr>Step 4: Access the Quest Modules to assess your skills.  (Not mandatory but highly encouraged!)</vt:lpstr>
      <vt:lpstr>Step 5: Take the UT Math Assessment</vt:lpstr>
      <vt:lpstr>Step 6: UTMA RESULTS </vt:lpstr>
      <vt:lpstr>Have a specific question?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 Math Assessment</dc:title>
  <cp:lastModifiedBy>Gutierrez, Mike</cp:lastModifiedBy>
  <cp:revision>77</cp:revision>
  <dcterms:modified xsi:type="dcterms:W3CDTF">2022-01-06T15:42:02Z</dcterms:modified>
</cp:coreProperties>
</file>