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67" r:id="rId3"/>
    <p:sldId id="268" r:id="rId4"/>
    <p:sldId id="271" r:id="rId5"/>
    <p:sldId id="257" r:id="rId6"/>
    <p:sldId id="272" r:id="rId7"/>
    <p:sldId id="273" r:id="rId8"/>
    <p:sldId id="274" r:id="rId9"/>
    <p:sldId id="258" r:id="rId10"/>
    <p:sldId id="261" r:id="rId11"/>
    <p:sldId id="262" r:id="rId12"/>
    <p:sldId id="260" r:id="rId13"/>
    <p:sldId id="263" r:id="rId14"/>
    <p:sldId id="259" r:id="rId15"/>
    <p:sldId id="265" r:id="rId16"/>
    <p:sldId id="270" r:id="rId17"/>
    <p:sldId id="269" r:id="rId18"/>
    <p:sldId id="26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9" autoAdjust="0"/>
    <p:restoredTop sz="88410"/>
  </p:normalViewPr>
  <p:slideViewPr>
    <p:cSldViewPr snapToGrid="0">
      <p:cViewPr varScale="1">
        <p:scale>
          <a:sx n="66" d="100"/>
          <a:sy n="66"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15FD9D-9E2C-4291-8C4E-07BA32464767}" type="datetimeFigureOut">
              <a:rPr lang="en-US" smtClean="0"/>
              <a:t>5/2/2018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1A1CC3B-B5FE-4EAE-A670-20C790775F38}" type="slidenum">
              <a:rPr lang="en-US" smtClean="0"/>
              <a:t>‹#›</a:t>
            </a:fld>
            <a:endParaRPr lang="en-US"/>
          </a:p>
        </p:txBody>
      </p:sp>
    </p:spTree>
    <p:extLst>
      <p:ext uri="{BB962C8B-B14F-4D97-AF65-F5344CB8AC3E}">
        <p14:creationId xmlns:p14="http://schemas.microsoft.com/office/powerpoint/2010/main" val="3158040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BC5A49-4AD0-F542-B335-6DA0F3A89A6A}" type="datetimeFigureOut">
              <a:rPr lang="en-US" smtClean="0"/>
              <a:t>5/2/2018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96ADBC-E8CE-9F4F-BB79-C33BCE523A33}" type="slidenum">
              <a:rPr lang="en-US" smtClean="0"/>
              <a:t>‹#›</a:t>
            </a:fld>
            <a:endParaRPr lang="en-US"/>
          </a:p>
        </p:txBody>
      </p:sp>
    </p:spTree>
    <p:extLst>
      <p:ext uri="{BB962C8B-B14F-4D97-AF65-F5344CB8AC3E}">
        <p14:creationId xmlns:p14="http://schemas.microsoft.com/office/powerpoint/2010/main" val="76217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6ADBC-E8CE-9F4F-BB79-C33BCE523A33}" type="slidenum">
              <a:rPr lang="en-US" smtClean="0"/>
              <a:t>11</a:t>
            </a:fld>
            <a:endParaRPr lang="en-US"/>
          </a:p>
        </p:txBody>
      </p:sp>
    </p:spTree>
    <p:extLst>
      <p:ext uri="{BB962C8B-B14F-4D97-AF65-F5344CB8AC3E}">
        <p14:creationId xmlns:p14="http://schemas.microsoft.com/office/powerpoint/2010/main" val="52967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a:t>
            </a:r>
            <a:endParaRPr lang="en-US" dirty="0"/>
          </a:p>
        </p:txBody>
      </p:sp>
      <p:sp>
        <p:nvSpPr>
          <p:cNvPr id="4" name="Slide Number Placeholder 3"/>
          <p:cNvSpPr>
            <a:spLocks noGrp="1"/>
          </p:cNvSpPr>
          <p:nvPr>
            <p:ph type="sldNum" sz="quarter" idx="10"/>
          </p:nvPr>
        </p:nvSpPr>
        <p:spPr/>
        <p:txBody>
          <a:bodyPr/>
          <a:lstStyle/>
          <a:p>
            <a:fld id="{1C96ADBC-E8CE-9F4F-BB79-C33BCE523A33}" type="slidenum">
              <a:rPr lang="en-US" smtClean="0"/>
              <a:t>14</a:t>
            </a:fld>
            <a:endParaRPr lang="en-US"/>
          </a:p>
        </p:txBody>
      </p:sp>
    </p:spTree>
    <p:extLst>
      <p:ext uri="{BB962C8B-B14F-4D97-AF65-F5344CB8AC3E}">
        <p14:creationId xmlns:p14="http://schemas.microsoft.com/office/powerpoint/2010/main" val="23821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657DFD-3CCE-4D39-AC9D-36FEE040833A}"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0C3E-D0E0-4139-8A81-B8E6B9086A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6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57DFD-3CCE-4D39-AC9D-36FEE040833A}"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138960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57DFD-3CCE-4D39-AC9D-36FEE040833A}"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342628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E657DFD-3CCE-4D39-AC9D-36FEE040833A}"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285818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657DFD-3CCE-4D39-AC9D-36FEE040833A}"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0C3E-D0E0-4139-8A81-B8E6B9086A7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6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657DFD-3CCE-4D39-AC9D-36FEE040833A}"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52987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657DFD-3CCE-4D39-AC9D-36FEE040833A}"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11075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657DFD-3CCE-4D39-AC9D-36FEE040833A}"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367785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657DFD-3CCE-4D39-AC9D-36FEE040833A}" type="datetimeFigureOut">
              <a:rPr lang="en-US" smtClean="0"/>
              <a:t>5/2/2018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13191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E657DFD-3CCE-4D39-AC9D-36FEE040833A}" type="datetimeFigureOut">
              <a:rPr lang="en-US" smtClean="0"/>
              <a:t>5/2/2018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030C3E-D0E0-4139-8A81-B8E6B9086A73}" type="slidenum">
              <a:rPr lang="en-US" smtClean="0"/>
              <a:t>‹#›</a:t>
            </a:fld>
            <a:endParaRPr lang="en-US"/>
          </a:p>
        </p:txBody>
      </p:sp>
    </p:spTree>
    <p:extLst>
      <p:ext uri="{BB962C8B-B14F-4D97-AF65-F5344CB8AC3E}">
        <p14:creationId xmlns:p14="http://schemas.microsoft.com/office/powerpoint/2010/main" val="31979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657DFD-3CCE-4D39-AC9D-36FEE040833A}"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30C3E-D0E0-4139-8A81-B8E6B9086A73}" type="slidenum">
              <a:rPr lang="en-US" smtClean="0"/>
              <a:t>‹#›</a:t>
            </a:fld>
            <a:endParaRPr lang="en-US"/>
          </a:p>
        </p:txBody>
      </p:sp>
    </p:spTree>
    <p:extLst>
      <p:ext uri="{BB962C8B-B14F-4D97-AF65-F5344CB8AC3E}">
        <p14:creationId xmlns:p14="http://schemas.microsoft.com/office/powerpoint/2010/main" val="166067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E657DFD-3CCE-4D39-AC9D-36FEE040833A}" type="datetimeFigureOut">
              <a:rPr lang="en-US" smtClean="0"/>
              <a:t>5/2/2018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030C3E-D0E0-4139-8A81-B8E6B9086A7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4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ft.vanderbilt.edu/guides-sub-pages/motivating-students/" TargetMode="External"/><Relationship Id="rId2" Type="http://schemas.openxmlformats.org/officeDocument/2006/relationships/hyperlink" Target="https://serc.carleton.edu/NAGTWorkshops/affective/motivation.html" TargetMode="External"/><Relationship Id="rId1" Type="http://schemas.openxmlformats.org/officeDocument/2006/relationships/slideLayout" Target="../slideLayouts/slideLayout2.xml"/><Relationship Id="rId6" Type="http://schemas.openxmlformats.org/officeDocument/2006/relationships/hyperlink" Target="http://kut.org/post/imposter-syndrome-and-why-its-hard-make-it-when-you-fake-it" TargetMode="External"/><Relationship Id="rId5" Type="http://schemas.openxmlformats.org/officeDocument/2006/relationships/hyperlink" Target="https://www.youtube.com/watch?v=hiiEeMN7vbQ" TargetMode="External"/><Relationship Id="rId4" Type="http://schemas.openxmlformats.org/officeDocument/2006/relationships/hyperlink" Target="https://www.edweek.org/ew/articles/2015/09/23/carol-dweck-revisits-the-growth-mindset.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Teaching Spotlight Workshop:</a:t>
            </a:r>
            <a:br>
              <a:rPr lang="en-US" sz="5400" dirty="0" smtClean="0"/>
            </a:br>
            <a:r>
              <a:rPr lang="en-US" sz="5400" dirty="0" smtClean="0"/>
              <a:t>Influencing Student Motivation and Learning Mindset</a:t>
            </a:r>
            <a:br>
              <a:rPr lang="en-US" sz="5400" dirty="0" smtClean="0"/>
            </a:br>
            <a:endParaRPr lang="en-US" sz="5400" dirty="0"/>
          </a:p>
        </p:txBody>
      </p:sp>
      <p:sp>
        <p:nvSpPr>
          <p:cNvPr id="3" name="Subtitle 2"/>
          <p:cNvSpPr>
            <a:spLocks noGrp="1"/>
          </p:cNvSpPr>
          <p:nvPr>
            <p:ph type="subTitle" idx="1"/>
          </p:nvPr>
        </p:nvSpPr>
        <p:spPr/>
        <p:txBody>
          <a:bodyPr>
            <a:normAutofit/>
          </a:bodyPr>
          <a:lstStyle/>
          <a:p>
            <a:r>
              <a:rPr lang="en-US" dirty="0" smtClean="0"/>
              <a:t>Brandon Campitelli, Sarah </a:t>
            </a:r>
            <a:r>
              <a:rPr lang="en-US" dirty="0" err="1" smtClean="0"/>
              <a:t>EichHorn</a:t>
            </a:r>
            <a:r>
              <a:rPr lang="en-US" dirty="0" smtClean="0"/>
              <a:t>, Keely Finkelstein, Jennifer Fritz, Kristin Patterson</a:t>
            </a:r>
          </a:p>
          <a:p>
            <a:endParaRPr lang="en-US" dirty="0"/>
          </a:p>
        </p:txBody>
      </p:sp>
      <p:pic>
        <p:nvPicPr>
          <p:cNvPr id="5" name="Picture 4"/>
          <p:cNvPicPr>
            <a:picLocks noChangeAspect="1"/>
          </p:cNvPicPr>
          <p:nvPr/>
        </p:nvPicPr>
        <p:blipFill rotWithShape="1">
          <a:blip r:embed="rId2"/>
          <a:srcRect l="5915" t="14354" r="38308" b="37965"/>
          <a:stretch/>
        </p:blipFill>
        <p:spPr>
          <a:xfrm>
            <a:off x="8729483" y="5742380"/>
            <a:ext cx="3409507" cy="1059869"/>
          </a:xfrm>
          <a:prstGeom prst="rect">
            <a:avLst/>
          </a:prstGeom>
          <a:ln w="53975">
            <a:solidFill>
              <a:schemeClr val="accent1"/>
            </a:solidFill>
          </a:ln>
        </p:spPr>
      </p:pic>
    </p:spTree>
    <p:extLst>
      <p:ext uri="{BB962C8B-B14F-4D97-AF65-F5344CB8AC3E}">
        <p14:creationId xmlns:p14="http://schemas.microsoft.com/office/powerpoint/2010/main" val="240261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expectancy?</a:t>
            </a:r>
            <a:endParaRPr lang="en-US" dirty="0"/>
          </a:p>
        </p:txBody>
      </p:sp>
      <p:sp>
        <p:nvSpPr>
          <p:cNvPr id="3" name="Content Placeholder 2"/>
          <p:cNvSpPr>
            <a:spLocks noGrp="1"/>
          </p:cNvSpPr>
          <p:nvPr>
            <p:ph idx="1"/>
          </p:nvPr>
        </p:nvSpPr>
        <p:spPr>
          <a:xfrm>
            <a:off x="1097280" y="1845734"/>
            <a:ext cx="10058400" cy="3460784"/>
          </a:xfrm>
        </p:spPr>
        <p:txBody>
          <a:bodyPr>
            <a:normAutofit/>
          </a:bodyPr>
          <a:lstStyle/>
          <a:p>
            <a:pPr marL="228600" indent="-457200">
              <a:lnSpc>
                <a:spcPct val="100000"/>
              </a:lnSpc>
              <a:buClr>
                <a:schemeClr val="tx1"/>
              </a:buClr>
              <a:buFont typeface="Helvetica" charset="0"/>
              <a:buChar char="●"/>
            </a:pPr>
            <a:r>
              <a:rPr lang="en-US" sz="2800" dirty="0" smtClean="0"/>
              <a:t>The degree to which a student expects to succeed</a:t>
            </a:r>
          </a:p>
          <a:p>
            <a:pPr marL="228600" indent="-457200">
              <a:lnSpc>
                <a:spcPct val="100000"/>
              </a:lnSpc>
              <a:buClr>
                <a:schemeClr val="tx1"/>
              </a:buClr>
              <a:buFont typeface="Helvetica" charset="0"/>
              <a:buChar char="●"/>
            </a:pPr>
            <a:r>
              <a:rPr lang="en-US" sz="2800" dirty="0" smtClean="0"/>
              <a:t>Linked to self-perception and confidence</a:t>
            </a:r>
          </a:p>
          <a:p>
            <a:pPr marL="914400" indent="-457200">
              <a:lnSpc>
                <a:spcPct val="100000"/>
              </a:lnSpc>
              <a:buClr>
                <a:schemeClr val="tx1"/>
              </a:buClr>
              <a:buFont typeface="AppleColorEmoji" charset="0"/>
              <a:buChar char="➖"/>
            </a:pPr>
            <a:r>
              <a:rPr lang="en-US" sz="2800" dirty="0" smtClean="0"/>
              <a:t>Students work to preserve their sense of self-worth. In the face of possible failure, they may not try, rather than try and fail.</a:t>
            </a:r>
          </a:p>
          <a:p>
            <a:pPr marL="914400" indent="-457200">
              <a:lnSpc>
                <a:spcPct val="100000"/>
              </a:lnSpc>
              <a:buClr>
                <a:schemeClr val="tx1"/>
              </a:buClr>
              <a:buFont typeface="AppleColorEmoji" charset="0"/>
              <a:buChar char="➖"/>
            </a:pPr>
            <a:r>
              <a:rPr lang="en-US" sz="2800" dirty="0" smtClean="0"/>
              <a:t>Students are more confident when they have control over the factors that determine success</a:t>
            </a:r>
            <a:endParaRPr lang="en-US" sz="2800" dirty="0"/>
          </a:p>
        </p:txBody>
      </p:sp>
      <p:sp>
        <p:nvSpPr>
          <p:cNvPr id="4" name="TextBox 3"/>
          <p:cNvSpPr txBox="1"/>
          <p:nvPr/>
        </p:nvSpPr>
        <p:spPr>
          <a:xfrm>
            <a:off x="1496290" y="5611090"/>
            <a:ext cx="9125062" cy="584775"/>
          </a:xfrm>
          <a:prstGeom prst="rect">
            <a:avLst/>
          </a:prstGeom>
          <a:noFill/>
        </p:spPr>
        <p:txBody>
          <a:bodyPr wrap="none" rtlCol="0">
            <a:spAutoFit/>
          </a:bodyPr>
          <a:lstStyle/>
          <a:p>
            <a:r>
              <a:rPr lang="en-US" sz="3200" b="1" dirty="0" smtClean="0"/>
              <a:t>Without the hope of success, there is </a:t>
            </a:r>
            <a:r>
              <a:rPr lang="en-US" sz="3200" b="1" smtClean="0"/>
              <a:t>no motivation!</a:t>
            </a:r>
            <a:endParaRPr lang="en-US" sz="3200" b="1"/>
          </a:p>
        </p:txBody>
      </p:sp>
    </p:spTree>
    <p:extLst>
      <p:ext uri="{BB962C8B-B14F-4D97-AF65-F5344CB8AC3E}">
        <p14:creationId xmlns:p14="http://schemas.microsoft.com/office/powerpoint/2010/main" val="74488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value?</a:t>
            </a:r>
            <a:endParaRPr lang="en-US" dirty="0"/>
          </a:p>
        </p:txBody>
      </p:sp>
      <p:sp>
        <p:nvSpPr>
          <p:cNvPr id="3" name="Content Placeholder 2"/>
          <p:cNvSpPr>
            <a:spLocks noGrp="1"/>
          </p:cNvSpPr>
          <p:nvPr>
            <p:ph idx="1"/>
          </p:nvPr>
        </p:nvSpPr>
        <p:spPr>
          <a:xfrm>
            <a:off x="1097280" y="1845734"/>
            <a:ext cx="10058400" cy="3790568"/>
          </a:xfrm>
        </p:spPr>
        <p:txBody>
          <a:bodyPr/>
          <a:lstStyle/>
          <a:p>
            <a:pPr marL="0" indent="0">
              <a:lnSpc>
                <a:spcPct val="100000"/>
              </a:lnSpc>
              <a:spcBef>
                <a:spcPts val="600"/>
              </a:spcBef>
              <a:spcAft>
                <a:spcPts val="0"/>
              </a:spcAft>
              <a:buNone/>
            </a:pPr>
            <a:r>
              <a:rPr lang="en-US" sz="2800" b="1" dirty="0" smtClean="0"/>
              <a:t>Extrinsic—</a:t>
            </a:r>
          </a:p>
          <a:p>
            <a:pPr marL="457200" indent="-457200">
              <a:lnSpc>
                <a:spcPct val="100000"/>
              </a:lnSpc>
              <a:spcBef>
                <a:spcPts val="600"/>
              </a:spcBef>
              <a:spcAft>
                <a:spcPts val="0"/>
              </a:spcAft>
              <a:buClr>
                <a:schemeClr val="tx1"/>
              </a:buClr>
              <a:buFont typeface="Helvetica" charset="0"/>
              <a:buChar char="●"/>
            </a:pPr>
            <a:r>
              <a:rPr lang="en-US" sz="2400" dirty="0" smtClean="0"/>
              <a:t>Examples: parents’ expectations, earning potential, grades</a:t>
            </a:r>
          </a:p>
          <a:p>
            <a:pPr marL="457200" indent="-457200">
              <a:lnSpc>
                <a:spcPct val="100000"/>
              </a:lnSpc>
              <a:spcBef>
                <a:spcPts val="600"/>
              </a:spcBef>
              <a:spcAft>
                <a:spcPts val="0"/>
              </a:spcAft>
              <a:buClr>
                <a:schemeClr val="tx1"/>
              </a:buClr>
              <a:buFont typeface="Helvetica" charset="0"/>
              <a:buChar char="●"/>
            </a:pPr>
            <a:r>
              <a:rPr lang="en-US" sz="2400" dirty="0" smtClean="0"/>
              <a:t>Advantages: little effort required, quick to act</a:t>
            </a:r>
          </a:p>
          <a:p>
            <a:pPr marL="457200" indent="-457200">
              <a:lnSpc>
                <a:spcPct val="100000"/>
              </a:lnSpc>
              <a:spcBef>
                <a:spcPts val="600"/>
              </a:spcBef>
              <a:spcAft>
                <a:spcPts val="0"/>
              </a:spcAft>
              <a:buClr>
                <a:schemeClr val="tx1"/>
              </a:buClr>
              <a:buFont typeface="Helvetica" charset="0"/>
              <a:buChar char="●"/>
            </a:pPr>
            <a:r>
              <a:rPr lang="en-US" sz="2400" dirty="0" smtClean="0"/>
              <a:t>Disadvantages: short-lived, can distract from learning</a:t>
            </a:r>
          </a:p>
          <a:p>
            <a:pPr marL="0" indent="0">
              <a:lnSpc>
                <a:spcPct val="100000"/>
              </a:lnSpc>
              <a:spcBef>
                <a:spcPts val="600"/>
              </a:spcBef>
              <a:spcAft>
                <a:spcPts val="0"/>
              </a:spcAft>
              <a:buClr>
                <a:schemeClr val="tx1"/>
              </a:buClr>
              <a:buNone/>
            </a:pPr>
            <a:r>
              <a:rPr lang="en-US" sz="2800" b="1" dirty="0" smtClean="0"/>
              <a:t>Intrinsic—</a:t>
            </a:r>
          </a:p>
          <a:p>
            <a:pPr marL="457200" indent="-457200">
              <a:lnSpc>
                <a:spcPct val="100000"/>
              </a:lnSpc>
              <a:spcBef>
                <a:spcPts val="600"/>
              </a:spcBef>
              <a:spcAft>
                <a:spcPts val="0"/>
              </a:spcAft>
              <a:buClr>
                <a:schemeClr val="tx1"/>
              </a:buClr>
              <a:buFont typeface="Helvetica" charset="0"/>
              <a:buChar char="●"/>
            </a:pPr>
            <a:r>
              <a:rPr lang="en-US" sz="2400" dirty="0"/>
              <a:t>Examples: </a:t>
            </a:r>
            <a:r>
              <a:rPr lang="en-US" sz="2400" dirty="0" smtClean="0"/>
              <a:t>love of subject, relevance to life, sense of accomplishment</a:t>
            </a:r>
            <a:endParaRPr lang="en-US" sz="2400" dirty="0"/>
          </a:p>
          <a:p>
            <a:pPr marL="457200" indent="-457200">
              <a:lnSpc>
                <a:spcPct val="100000"/>
              </a:lnSpc>
              <a:spcBef>
                <a:spcPts val="600"/>
              </a:spcBef>
              <a:spcAft>
                <a:spcPts val="0"/>
              </a:spcAft>
              <a:buClr>
                <a:schemeClr val="tx1"/>
              </a:buClr>
              <a:buFont typeface="Helvetica" charset="0"/>
              <a:buChar char="●"/>
            </a:pPr>
            <a:r>
              <a:rPr lang="en-US" sz="2400" dirty="0"/>
              <a:t>Advantages: </a:t>
            </a:r>
            <a:r>
              <a:rPr lang="en-US" sz="2400" dirty="0" smtClean="0"/>
              <a:t>long-lasting, self-sustaining, promotes learning</a:t>
            </a:r>
            <a:endParaRPr lang="en-US" sz="2400" dirty="0"/>
          </a:p>
          <a:p>
            <a:pPr marL="457200" indent="-457200">
              <a:lnSpc>
                <a:spcPct val="100000"/>
              </a:lnSpc>
              <a:spcBef>
                <a:spcPts val="600"/>
              </a:spcBef>
              <a:spcAft>
                <a:spcPts val="0"/>
              </a:spcAft>
              <a:buClr>
                <a:schemeClr val="tx1"/>
              </a:buClr>
              <a:buFont typeface="Helvetica" charset="0"/>
              <a:buChar char="●"/>
            </a:pPr>
            <a:r>
              <a:rPr lang="en-US" sz="2400" dirty="0"/>
              <a:t>Disadvantages: </a:t>
            </a:r>
            <a:r>
              <a:rPr lang="en-US" sz="2400" dirty="0" smtClean="0"/>
              <a:t>takes time, different for every student</a:t>
            </a:r>
            <a:endParaRPr lang="en-US" sz="2400" dirty="0"/>
          </a:p>
          <a:p>
            <a:pPr marL="0" indent="0">
              <a:buClr>
                <a:schemeClr val="tx1"/>
              </a:buClr>
              <a:buNone/>
            </a:pPr>
            <a:endParaRPr lang="en-US" dirty="0" smtClean="0"/>
          </a:p>
          <a:p>
            <a:endParaRPr lang="en-US" dirty="0"/>
          </a:p>
        </p:txBody>
      </p:sp>
      <p:sp>
        <p:nvSpPr>
          <p:cNvPr id="4" name="TextBox 3"/>
          <p:cNvSpPr txBox="1"/>
          <p:nvPr/>
        </p:nvSpPr>
        <p:spPr>
          <a:xfrm>
            <a:off x="1751123" y="5850933"/>
            <a:ext cx="8508548" cy="584775"/>
          </a:xfrm>
          <a:prstGeom prst="rect">
            <a:avLst/>
          </a:prstGeom>
          <a:solidFill>
            <a:schemeClr val="bg1"/>
          </a:solidFill>
        </p:spPr>
        <p:txBody>
          <a:bodyPr wrap="none" rtlCol="0">
            <a:spAutoFit/>
          </a:bodyPr>
          <a:lstStyle/>
          <a:p>
            <a:r>
              <a:rPr lang="en-US" sz="3200" b="1" smtClean="0"/>
              <a:t>Without a sense of value, </a:t>
            </a:r>
            <a:r>
              <a:rPr lang="en-US" sz="3200" b="1" dirty="0" smtClean="0"/>
              <a:t>there is </a:t>
            </a:r>
            <a:r>
              <a:rPr lang="en-US" sz="3200" b="1" smtClean="0"/>
              <a:t>no motivation!</a:t>
            </a:r>
            <a:endParaRPr lang="en-US" sz="3200" b="1"/>
          </a:p>
        </p:txBody>
      </p:sp>
    </p:spTree>
    <p:extLst>
      <p:ext uri="{BB962C8B-B14F-4D97-AF65-F5344CB8AC3E}">
        <p14:creationId xmlns:p14="http://schemas.microsoft.com/office/powerpoint/2010/main" val="190214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effects does motivation have on learning?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3496506"/>
              </p:ext>
            </p:extLst>
          </p:nvPr>
        </p:nvGraphicFramePr>
        <p:xfrm>
          <a:off x="889000" y="1978978"/>
          <a:ext cx="10388600" cy="3777586"/>
        </p:xfrm>
        <a:graphic>
          <a:graphicData uri="http://schemas.openxmlformats.org/drawingml/2006/table">
            <a:tbl>
              <a:tblPr firstRow="1" firstCol="1" bandRow="1">
                <a:tableStyleId>{5C22544A-7EE6-4342-B048-85BDC9FD1C3A}</a:tableStyleId>
              </a:tblPr>
              <a:tblGrid>
                <a:gridCol w="1663700"/>
                <a:gridCol w="4203700"/>
                <a:gridCol w="4521200"/>
              </a:tblGrid>
              <a:tr h="419732">
                <a:tc>
                  <a:txBody>
                    <a:bodyPr/>
                    <a:lstStyle/>
                    <a:p>
                      <a:pPr marL="0" marR="0">
                        <a:spcBef>
                          <a:spcPts val="0"/>
                        </a:spcBef>
                        <a:spcAft>
                          <a:spcPts val="0"/>
                        </a:spcAft>
                      </a:pPr>
                      <a:r>
                        <a:rPr lang="en-US" sz="2400" dirty="0">
                          <a:effectLst/>
                        </a:rPr>
                        <a:t> </a:t>
                      </a:r>
                      <a:endParaRPr lang="en-US" sz="2400" dirty="0">
                        <a:effectLst/>
                        <a:latin typeface="Calibri" charset="0"/>
                        <a:ea typeface="Calibri" charset="0"/>
                        <a:cs typeface="Times New Roman" charset="0"/>
                      </a:endParaRPr>
                    </a:p>
                  </a:txBody>
                  <a:tcPr marL="68580" marR="68580" marT="0" marB="0"/>
                </a:tc>
                <a:tc>
                  <a:txBody>
                    <a:bodyPr/>
                    <a:lstStyle/>
                    <a:p>
                      <a:pPr marL="0" marR="0" algn="ctr">
                        <a:spcBef>
                          <a:spcPts val="0"/>
                        </a:spcBef>
                        <a:spcAft>
                          <a:spcPts val="0"/>
                        </a:spcAft>
                      </a:pPr>
                      <a:r>
                        <a:rPr lang="en-US" sz="2400" dirty="0" smtClean="0">
                          <a:effectLst/>
                        </a:rPr>
                        <a:t>Expects </a:t>
                      </a:r>
                      <a:r>
                        <a:rPr lang="en-US" sz="2400" dirty="0">
                          <a:effectLst/>
                        </a:rPr>
                        <a:t>to succeed</a:t>
                      </a:r>
                      <a:endParaRPr lang="en-US" sz="2400" dirty="0">
                        <a:effectLst/>
                        <a:latin typeface="Calibri" charset="0"/>
                        <a:ea typeface="Calibri" charset="0"/>
                        <a:cs typeface="Times New Roman" charset="0"/>
                      </a:endParaRPr>
                    </a:p>
                  </a:txBody>
                  <a:tcPr marL="68580" marR="68580" marT="0" marB="0"/>
                </a:tc>
                <a:tc>
                  <a:txBody>
                    <a:bodyPr/>
                    <a:lstStyle/>
                    <a:p>
                      <a:pPr marL="0" marR="0" algn="ctr">
                        <a:spcBef>
                          <a:spcPts val="0"/>
                        </a:spcBef>
                        <a:spcAft>
                          <a:spcPts val="0"/>
                        </a:spcAft>
                      </a:pPr>
                      <a:r>
                        <a:rPr lang="en-US" sz="2400" dirty="0" smtClean="0">
                          <a:effectLst/>
                        </a:rPr>
                        <a:t>Does </a:t>
                      </a:r>
                      <a:r>
                        <a:rPr lang="en-US" sz="2400" dirty="0">
                          <a:effectLst/>
                        </a:rPr>
                        <a:t>not expect to succeed</a:t>
                      </a:r>
                      <a:endParaRPr lang="en-US" sz="2400" dirty="0">
                        <a:effectLst/>
                        <a:latin typeface="Calibri" charset="0"/>
                        <a:ea typeface="Calibri" charset="0"/>
                        <a:cs typeface="Times New Roman" charset="0"/>
                      </a:endParaRPr>
                    </a:p>
                  </a:txBody>
                  <a:tcPr marL="68580" marR="68580" marT="0" marB="0"/>
                </a:tc>
              </a:tr>
              <a:tr h="1678927">
                <a:tc>
                  <a:txBody>
                    <a:bodyPr/>
                    <a:lstStyle/>
                    <a:p>
                      <a:pPr marL="0" marR="0">
                        <a:spcBef>
                          <a:spcPts val="0"/>
                        </a:spcBef>
                        <a:spcAft>
                          <a:spcPts val="0"/>
                        </a:spcAft>
                      </a:pPr>
                      <a:r>
                        <a:rPr lang="en-US" sz="2400" dirty="0">
                          <a:effectLst/>
                        </a:rPr>
                        <a:t>Values the task</a:t>
                      </a:r>
                      <a:endParaRPr lang="en-US" sz="24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2400" dirty="0">
                          <a:effectLst/>
                        </a:rPr>
                        <a:t>Motivation! Student </a:t>
                      </a:r>
                      <a:r>
                        <a:rPr lang="en-US" sz="2400" dirty="0" smtClean="0">
                          <a:effectLst/>
                        </a:rPr>
                        <a:t>eager</a:t>
                      </a:r>
                      <a:r>
                        <a:rPr lang="en-US" sz="2400" baseline="0" dirty="0" smtClean="0">
                          <a:effectLst/>
                        </a:rPr>
                        <a:t> </a:t>
                      </a:r>
                      <a:r>
                        <a:rPr lang="en-US" sz="2400" dirty="0" smtClean="0">
                          <a:effectLst/>
                        </a:rPr>
                        <a:t>to learn, </a:t>
                      </a:r>
                      <a:r>
                        <a:rPr lang="en-US" sz="2400" dirty="0">
                          <a:effectLst/>
                        </a:rPr>
                        <a:t>challenge existing understanding, </a:t>
                      </a:r>
                      <a:r>
                        <a:rPr lang="en-US" sz="2400" dirty="0" smtClean="0">
                          <a:effectLst/>
                        </a:rPr>
                        <a:t>and integrate </a:t>
                      </a:r>
                      <a:r>
                        <a:rPr lang="en-US" sz="2400" dirty="0">
                          <a:effectLst/>
                        </a:rPr>
                        <a:t>learning across topics</a:t>
                      </a:r>
                      <a:endParaRPr lang="en-US" sz="24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2400" dirty="0">
                          <a:effectLst/>
                        </a:rPr>
                        <a:t>Student pretends to understand or denies having difficulties. Focused on protecting the ego</a:t>
                      </a:r>
                      <a:endParaRPr lang="en-US" sz="2400" dirty="0">
                        <a:effectLst/>
                        <a:latin typeface="Calibri" charset="0"/>
                        <a:ea typeface="Calibri" charset="0"/>
                        <a:cs typeface="Times New Roman" charset="0"/>
                      </a:endParaRPr>
                    </a:p>
                  </a:txBody>
                  <a:tcPr marL="68580" marR="68580" marT="0" marB="0"/>
                </a:tc>
              </a:tr>
              <a:tr h="1678927">
                <a:tc>
                  <a:txBody>
                    <a:bodyPr/>
                    <a:lstStyle/>
                    <a:p>
                      <a:pPr marL="0" marR="0">
                        <a:spcBef>
                          <a:spcPts val="0"/>
                        </a:spcBef>
                        <a:spcAft>
                          <a:spcPts val="0"/>
                        </a:spcAft>
                      </a:pPr>
                      <a:r>
                        <a:rPr lang="en-US" sz="2400" dirty="0">
                          <a:effectLst/>
                        </a:rPr>
                        <a:t>Does not value the task</a:t>
                      </a:r>
                      <a:endParaRPr lang="en-US" sz="24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2400">
                          <a:effectLst/>
                        </a:rPr>
                        <a:t>Evades the task, does the bare minimum, attention drifts to other interests</a:t>
                      </a:r>
                      <a:endParaRPr lang="en-US" sz="240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2400" dirty="0">
                          <a:effectLst/>
                        </a:rPr>
                        <a:t>Resists or rejects </a:t>
                      </a:r>
                      <a:r>
                        <a:rPr lang="en-US" sz="2400" dirty="0" smtClean="0">
                          <a:effectLst/>
                        </a:rPr>
                        <a:t>the</a:t>
                      </a:r>
                      <a:r>
                        <a:rPr lang="en-US" sz="2400" baseline="0" dirty="0" smtClean="0">
                          <a:effectLst/>
                        </a:rPr>
                        <a:t> task</a:t>
                      </a:r>
                      <a:r>
                        <a:rPr lang="en-US" sz="2400" dirty="0" smtClean="0">
                          <a:effectLst/>
                        </a:rPr>
                        <a:t>; </a:t>
                      </a:r>
                      <a:r>
                        <a:rPr lang="en-US" sz="2400" dirty="0">
                          <a:effectLst/>
                        </a:rPr>
                        <a:t>may be angry and </a:t>
                      </a:r>
                      <a:r>
                        <a:rPr lang="en-US" sz="2400" dirty="0" smtClean="0">
                          <a:effectLst/>
                        </a:rPr>
                        <a:t>resentful;</a:t>
                      </a:r>
                      <a:r>
                        <a:rPr lang="en-US" sz="2400" baseline="0" dirty="0" smtClean="0">
                          <a:effectLst/>
                        </a:rPr>
                        <a:t> </a:t>
                      </a:r>
                      <a:r>
                        <a:rPr lang="en-US" sz="2400" dirty="0" smtClean="0">
                          <a:effectLst/>
                        </a:rPr>
                        <a:t>may </a:t>
                      </a:r>
                      <a:r>
                        <a:rPr lang="en-US" sz="2400" dirty="0">
                          <a:effectLst/>
                        </a:rPr>
                        <a:t>be </a:t>
                      </a:r>
                      <a:r>
                        <a:rPr lang="en-US" sz="2400" dirty="0" smtClean="0">
                          <a:effectLst/>
                        </a:rPr>
                        <a:t>worried about embarrassment </a:t>
                      </a:r>
                      <a:r>
                        <a:rPr lang="en-US" sz="2400" dirty="0">
                          <a:effectLst/>
                        </a:rPr>
                        <a:t>and </a:t>
                      </a:r>
                      <a:r>
                        <a:rPr lang="en-US" sz="2400" dirty="0" smtClean="0">
                          <a:effectLst/>
                        </a:rPr>
                        <a:t>perceptions </a:t>
                      </a:r>
                      <a:r>
                        <a:rPr lang="en-US" sz="2400" dirty="0">
                          <a:effectLst/>
                        </a:rPr>
                        <a:t>of low ability</a:t>
                      </a:r>
                      <a:endParaRPr lang="en-US" sz="24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08516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tips and strategies</a:t>
            </a:r>
            <a:endParaRPr lang="en-US" dirty="0"/>
          </a:p>
        </p:txBody>
      </p:sp>
      <p:sp>
        <p:nvSpPr>
          <p:cNvPr id="4" name="Content Placeholder 3"/>
          <p:cNvSpPr>
            <a:spLocks noGrp="1"/>
          </p:cNvSpPr>
          <p:nvPr>
            <p:ph idx="1"/>
          </p:nvPr>
        </p:nvSpPr>
        <p:spPr/>
        <p:txBody>
          <a:bodyPr>
            <a:normAutofit/>
          </a:bodyPr>
          <a:lstStyle/>
          <a:p>
            <a:pPr>
              <a:lnSpc>
                <a:spcPct val="100000"/>
              </a:lnSpc>
              <a:spcAft>
                <a:spcPts val="1200"/>
              </a:spcAft>
            </a:pPr>
            <a:r>
              <a:rPr lang="en-US" sz="3200" b="1" dirty="0" smtClean="0"/>
              <a:t>Read through the ideas on the handout</a:t>
            </a:r>
          </a:p>
          <a:p>
            <a:pPr lvl="1">
              <a:lnSpc>
                <a:spcPct val="100000"/>
              </a:lnSpc>
              <a:spcAft>
                <a:spcPts val="1200"/>
              </a:spcAft>
            </a:pPr>
            <a:r>
              <a:rPr lang="en-US" sz="2800" dirty="0" smtClean="0"/>
              <a:t>Put a ✔️ by the ones you think you already do well</a:t>
            </a:r>
          </a:p>
          <a:p>
            <a:pPr lvl="1">
              <a:lnSpc>
                <a:spcPct val="100000"/>
              </a:lnSpc>
              <a:spcAft>
                <a:spcPts val="1200"/>
              </a:spcAft>
            </a:pPr>
            <a:r>
              <a:rPr lang="en-US" sz="2800" dirty="0" smtClean="0"/>
              <a:t>Put an </a:t>
            </a:r>
            <a:r>
              <a:rPr lang="en-US" sz="3600" dirty="0" smtClean="0"/>
              <a:t>*</a:t>
            </a:r>
            <a:r>
              <a:rPr lang="en-US" sz="2800" dirty="0" smtClean="0"/>
              <a:t> by the ones you would like to know more about</a:t>
            </a:r>
            <a:endParaRPr lang="en-US" sz="2800" dirty="0"/>
          </a:p>
        </p:txBody>
      </p:sp>
    </p:spTree>
    <p:extLst>
      <p:ext uri="{BB962C8B-B14F-4D97-AF65-F5344CB8AC3E}">
        <p14:creationId xmlns:p14="http://schemas.microsoft.com/office/powerpoint/2010/main" val="9682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25700" y="355600"/>
            <a:ext cx="7620000" cy="5715000"/>
          </a:xfrm>
          <a:prstGeom prst="rect">
            <a:avLst/>
          </a:prstGeom>
        </p:spPr>
      </p:pic>
    </p:spTree>
    <p:extLst>
      <p:ext uri="{BB962C8B-B14F-4D97-AF65-F5344CB8AC3E}">
        <p14:creationId xmlns:p14="http://schemas.microsoft.com/office/powerpoint/2010/main" val="63338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mindset intervention</a:t>
            </a:r>
            <a:endParaRPr lang="en-US" dirty="0"/>
          </a:p>
        </p:txBody>
      </p:sp>
      <p:sp>
        <p:nvSpPr>
          <p:cNvPr id="4" name="TextBox 3"/>
          <p:cNvSpPr txBox="1"/>
          <p:nvPr/>
        </p:nvSpPr>
        <p:spPr>
          <a:xfrm>
            <a:off x="9022367" y="6465195"/>
            <a:ext cx="2932149" cy="276999"/>
          </a:xfrm>
          <a:prstGeom prst="rect">
            <a:avLst/>
          </a:prstGeom>
          <a:noFill/>
        </p:spPr>
        <p:txBody>
          <a:bodyPr wrap="none" rtlCol="0">
            <a:spAutoFit/>
          </a:bodyPr>
          <a:lstStyle/>
          <a:p>
            <a:r>
              <a:rPr lang="en-US" sz="1200" b="1" dirty="0" err="1" smtClean="0">
                <a:solidFill>
                  <a:schemeClr val="bg1"/>
                </a:solidFill>
              </a:rPr>
              <a:t>Yaeger</a:t>
            </a:r>
            <a:r>
              <a:rPr lang="en-US" sz="1200" b="1" dirty="0" smtClean="0">
                <a:solidFill>
                  <a:schemeClr val="bg1"/>
                </a:solidFill>
              </a:rPr>
              <a:t>, et al. (2016) PNAS 113 (24) </a:t>
            </a:r>
            <a:r>
              <a:rPr lang="mr-IN" sz="1200" b="1" dirty="0">
                <a:solidFill>
                  <a:schemeClr val="bg1"/>
                </a:solidFill>
              </a:rPr>
              <a:t>E3341-8</a:t>
            </a:r>
            <a:endParaRPr lang="en-US" sz="1200" b="1" dirty="0">
              <a:solidFill>
                <a:schemeClr val="bg1"/>
              </a:solidFill>
            </a:endParaRPr>
          </a:p>
        </p:txBody>
      </p:sp>
      <p:sp>
        <p:nvSpPr>
          <p:cNvPr id="6" name="Rectangle 5"/>
          <p:cNvSpPr/>
          <p:nvPr/>
        </p:nvSpPr>
        <p:spPr>
          <a:xfrm>
            <a:off x="635000" y="2091035"/>
            <a:ext cx="3810000" cy="3785652"/>
          </a:xfrm>
          <a:prstGeom prst="rect">
            <a:avLst/>
          </a:prstGeom>
        </p:spPr>
        <p:txBody>
          <a:bodyPr wrap="square">
            <a:spAutoFit/>
          </a:bodyPr>
          <a:lstStyle/>
          <a:p>
            <a:r>
              <a:rPr lang="en-US" sz="2400" dirty="0" smtClean="0"/>
              <a:t>Students read an informative article about how intelligence can be developed through effort.</a:t>
            </a:r>
          </a:p>
          <a:p>
            <a:endParaRPr lang="en-US" sz="2400" dirty="0"/>
          </a:p>
          <a:p>
            <a:r>
              <a:rPr lang="en-US" sz="2400" dirty="0"/>
              <a:t>S</a:t>
            </a:r>
            <a:r>
              <a:rPr lang="en-US" sz="2400" dirty="0" smtClean="0"/>
              <a:t>tudents then wrote </a:t>
            </a:r>
            <a:r>
              <a:rPr lang="en-US" sz="2400" dirty="0"/>
              <a:t>essays </a:t>
            </a:r>
            <a:r>
              <a:rPr lang="en-US" sz="2400" dirty="0" smtClean="0"/>
              <a:t>to future students who might be struggling academically and who might feel like they aren’t smart enough.</a:t>
            </a:r>
            <a:endParaRPr lang="en-US" sz="24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7327"/>
          <a:stretch/>
        </p:blipFill>
        <p:spPr>
          <a:xfrm>
            <a:off x="4610100" y="1930400"/>
            <a:ext cx="7086600" cy="4241800"/>
          </a:xfrm>
          <a:prstGeom prst="rect">
            <a:avLst/>
          </a:prstGeom>
        </p:spPr>
      </p:pic>
    </p:spTree>
    <p:extLst>
      <p:ext uri="{BB962C8B-B14F-4D97-AF65-F5344CB8AC3E}">
        <p14:creationId xmlns:p14="http://schemas.microsoft.com/office/powerpoint/2010/main" val="1152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intervention has benefits for disadvantaged students</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2089150"/>
            <a:ext cx="8604250" cy="3703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9022367" y="6465195"/>
            <a:ext cx="2932149" cy="276999"/>
          </a:xfrm>
          <a:prstGeom prst="rect">
            <a:avLst/>
          </a:prstGeom>
          <a:noFill/>
        </p:spPr>
        <p:txBody>
          <a:bodyPr wrap="none" rtlCol="0">
            <a:spAutoFit/>
          </a:bodyPr>
          <a:lstStyle/>
          <a:p>
            <a:r>
              <a:rPr lang="en-US" sz="1200" b="1" dirty="0" err="1" smtClean="0">
                <a:solidFill>
                  <a:schemeClr val="bg1"/>
                </a:solidFill>
              </a:rPr>
              <a:t>Yaeger</a:t>
            </a:r>
            <a:r>
              <a:rPr lang="en-US" sz="1200" b="1" dirty="0" smtClean="0">
                <a:solidFill>
                  <a:schemeClr val="bg1"/>
                </a:solidFill>
              </a:rPr>
              <a:t>, et al. (2016) PNAS 113 (24) </a:t>
            </a:r>
            <a:r>
              <a:rPr lang="mr-IN" sz="1200" b="1" dirty="0">
                <a:solidFill>
                  <a:schemeClr val="bg1"/>
                </a:solidFill>
              </a:rPr>
              <a:t>E3341-8</a:t>
            </a:r>
            <a:endParaRPr lang="en-US" sz="1200" b="1" dirty="0">
              <a:solidFill>
                <a:schemeClr val="bg1"/>
              </a:solidFill>
            </a:endParaRPr>
          </a:p>
        </p:txBody>
      </p:sp>
    </p:spTree>
    <p:extLst>
      <p:ext uri="{BB962C8B-B14F-4D97-AF65-F5344CB8AC3E}">
        <p14:creationId xmlns:p14="http://schemas.microsoft.com/office/powerpoint/2010/main" val="129919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Values affirmation intervention has positive impact on women in physics</a:t>
            </a:r>
            <a:endParaRPr lang="en-US" dirty="0"/>
          </a:p>
        </p:txBody>
      </p:sp>
      <p:sp>
        <p:nvSpPr>
          <p:cNvPr id="3" name="Content Placeholder 2"/>
          <p:cNvSpPr>
            <a:spLocks noGrp="1"/>
          </p:cNvSpPr>
          <p:nvPr>
            <p:ph idx="1"/>
          </p:nvPr>
        </p:nvSpPr>
        <p:spPr>
          <a:xfrm>
            <a:off x="781050" y="1845734"/>
            <a:ext cx="10839450" cy="4326466"/>
          </a:xfrm>
        </p:spPr>
        <p:txBody>
          <a:bodyPr>
            <a:normAutofit/>
          </a:bodyPr>
          <a:lstStyle/>
          <a:p>
            <a:pPr marL="457200" lvl="0" indent="-457200">
              <a:lnSpc>
                <a:spcPct val="110000"/>
              </a:lnSpc>
              <a:spcBef>
                <a:spcPts val="0"/>
              </a:spcBef>
              <a:spcAft>
                <a:spcPts val="0"/>
              </a:spcAft>
              <a:buClr>
                <a:schemeClr val="tx1"/>
              </a:buClr>
              <a:buFont typeface="+mj-lt"/>
              <a:buAutoNum type="arabicPeriod"/>
            </a:pPr>
            <a:r>
              <a:rPr lang="en-US" sz="2600" dirty="0" smtClean="0"/>
              <a:t>Circle </a:t>
            </a:r>
            <a:r>
              <a:rPr lang="en-US" sz="2600" dirty="0"/>
              <a:t>two or three of the values listed below that are most important to you.</a:t>
            </a:r>
          </a:p>
          <a:p>
            <a:pPr marL="457200" indent="0">
              <a:lnSpc>
                <a:spcPct val="110000"/>
              </a:lnSpc>
              <a:spcBef>
                <a:spcPts val="0"/>
              </a:spcBef>
              <a:spcAft>
                <a:spcPts val="0"/>
              </a:spcAft>
              <a:buNone/>
            </a:pPr>
            <a:r>
              <a:rPr lang="en-US" dirty="0" smtClean="0"/>
              <a:t>(being </a:t>
            </a:r>
            <a:r>
              <a:rPr lang="en-US" dirty="0"/>
              <a:t>good at </a:t>
            </a:r>
            <a:r>
              <a:rPr lang="en-US" dirty="0" smtClean="0"/>
              <a:t>art; creativity; relationships </a:t>
            </a:r>
            <a:r>
              <a:rPr lang="en-US" dirty="0"/>
              <a:t>with family and </a:t>
            </a:r>
            <a:r>
              <a:rPr lang="en-US" dirty="0" smtClean="0"/>
              <a:t>friends; government </a:t>
            </a:r>
            <a:r>
              <a:rPr lang="en-US" dirty="0"/>
              <a:t>or </a:t>
            </a:r>
            <a:r>
              <a:rPr lang="en-US" dirty="0" smtClean="0"/>
              <a:t>politics; independence; learning </a:t>
            </a:r>
            <a:r>
              <a:rPr lang="en-US" dirty="0"/>
              <a:t>and gaining </a:t>
            </a:r>
            <a:r>
              <a:rPr lang="en-US" dirty="0" smtClean="0"/>
              <a:t>knowledge; athletic ability; belonging </a:t>
            </a:r>
            <a:r>
              <a:rPr lang="en-US" dirty="0"/>
              <a:t>to a social </a:t>
            </a:r>
            <a:r>
              <a:rPr lang="en-US" dirty="0" smtClean="0"/>
              <a:t>group; music; career; spiritual </a:t>
            </a:r>
            <a:r>
              <a:rPr lang="en-US" dirty="0"/>
              <a:t>or religious </a:t>
            </a:r>
            <a:r>
              <a:rPr lang="en-US" dirty="0" smtClean="0"/>
              <a:t>values; sense </a:t>
            </a:r>
            <a:r>
              <a:rPr lang="en-US" dirty="0"/>
              <a:t>of </a:t>
            </a:r>
            <a:r>
              <a:rPr lang="en-US" dirty="0" smtClean="0"/>
              <a:t>humor)</a:t>
            </a:r>
          </a:p>
          <a:p>
            <a:pPr marL="457200" lvl="0" indent="-457200">
              <a:lnSpc>
                <a:spcPct val="110000"/>
              </a:lnSpc>
              <a:spcAft>
                <a:spcPts val="0"/>
              </a:spcAft>
              <a:buClr>
                <a:schemeClr val="tx1"/>
              </a:buClr>
              <a:buFont typeface="+mj-lt"/>
              <a:buAutoNum type="arabicPeriod" startAt="2"/>
            </a:pPr>
            <a:r>
              <a:rPr lang="en-US" sz="2400" dirty="0" smtClean="0"/>
              <a:t>Describe </a:t>
            </a:r>
            <a:r>
              <a:rPr lang="en-US" sz="2400" dirty="0"/>
              <a:t>in a few sentences why the values you circled are important to you. Focus on your thoughts and feelings. Do not worry about spelling, grammar, or how well written your answer </a:t>
            </a:r>
            <a:r>
              <a:rPr lang="en-US" sz="2400" dirty="0" smtClean="0"/>
              <a:t>is.</a:t>
            </a:r>
          </a:p>
          <a:p>
            <a:pPr marL="457200" lvl="0" indent="-457200">
              <a:lnSpc>
                <a:spcPct val="110000"/>
              </a:lnSpc>
              <a:spcAft>
                <a:spcPts val="0"/>
              </a:spcAft>
              <a:buClr>
                <a:schemeClr val="tx1"/>
              </a:buClr>
              <a:buFont typeface="+mj-lt"/>
              <a:buAutoNum type="arabicPeriod" startAt="2"/>
            </a:pPr>
            <a:r>
              <a:rPr lang="en-US" sz="2400" dirty="0" smtClean="0"/>
              <a:t>Look </a:t>
            </a:r>
            <a:r>
              <a:rPr lang="en-US" sz="2400" dirty="0"/>
              <a:t>at the values you chose again. List the top two reasons why these values are important to you</a:t>
            </a:r>
            <a:r>
              <a:rPr lang="en-US" sz="2400" dirty="0" smtClean="0"/>
              <a:t>.</a:t>
            </a:r>
            <a:endParaRPr lang="en-US" sz="2400" dirty="0"/>
          </a:p>
          <a:p>
            <a:pPr>
              <a:lnSpc>
                <a:spcPct val="120000"/>
              </a:lnSpc>
              <a:spcBef>
                <a:spcPts val="0"/>
              </a:spcBef>
              <a:spcAft>
                <a:spcPts val="0"/>
              </a:spcAft>
            </a:pPr>
            <a:endParaRPr lang="en-US" dirty="0"/>
          </a:p>
        </p:txBody>
      </p:sp>
      <p:sp>
        <p:nvSpPr>
          <p:cNvPr id="4" name="TextBox 3"/>
          <p:cNvSpPr txBox="1"/>
          <p:nvPr/>
        </p:nvSpPr>
        <p:spPr>
          <a:xfrm>
            <a:off x="8615967" y="6465195"/>
            <a:ext cx="3428887" cy="276999"/>
          </a:xfrm>
          <a:prstGeom prst="rect">
            <a:avLst/>
          </a:prstGeom>
          <a:noFill/>
        </p:spPr>
        <p:txBody>
          <a:bodyPr wrap="none" rtlCol="0">
            <a:spAutoFit/>
          </a:bodyPr>
          <a:lstStyle/>
          <a:p>
            <a:r>
              <a:rPr lang="en-US" sz="1200" b="1" dirty="0" err="1" smtClean="0">
                <a:solidFill>
                  <a:schemeClr val="bg1"/>
                </a:solidFill>
              </a:rPr>
              <a:t>Miyaka</a:t>
            </a:r>
            <a:r>
              <a:rPr lang="en-US" sz="1200" b="1" dirty="0" smtClean="0">
                <a:solidFill>
                  <a:schemeClr val="bg1"/>
                </a:solidFill>
              </a:rPr>
              <a:t>, et al. (2010) Science 330 (6008) 1234-1237</a:t>
            </a:r>
            <a:endParaRPr lang="en-US" sz="1200" b="1" dirty="0">
              <a:solidFill>
                <a:schemeClr val="bg1"/>
              </a:solidFill>
            </a:endParaRPr>
          </a:p>
        </p:txBody>
      </p:sp>
    </p:spTree>
    <p:extLst>
      <p:ext uri="{BB962C8B-B14F-4D97-AF65-F5344CB8AC3E}">
        <p14:creationId xmlns:p14="http://schemas.microsoft.com/office/powerpoint/2010/main" val="124140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References</a:t>
            </a:r>
            <a:endParaRPr lang="en-US" dirty="0"/>
          </a:p>
        </p:txBody>
      </p:sp>
      <p:sp>
        <p:nvSpPr>
          <p:cNvPr id="3" name="Content Placeholder 2"/>
          <p:cNvSpPr>
            <a:spLocks noGrp="1"/>
          </p:cNvSpPr>
          <p:nvPr>
            <p:ph idx="1"/>
          </p:nvPr>
        </p:nvSpPr>
        <p:spPr/>
        <p:txBody>
          <a:bodyPr/>
          <a:lstStyle/>
          <a:p>
            <a:pPr marL="0" indent="0">
              <a:buNone/>
            </a:pPr>
            <a:r>
              <a:rPr lang="en-US" u="sng" dirty="0">
                <a:hlinkClick r:id="rId2"/>
              </a:rPr>
              <a:t>https://</a:t>
            </a:r>
            <a:r>
              <a:rPr lang="en-US" u="sng" dirty="0" smtClean="0">
                <a:hlinkClick r:id="rId2"/>
              </a:rPr>
              <a:t>serc.carleton.edu/NAGTWorkshops/affective/motivation.html</a:t>
            </a:r>
            <a:endParaRPr lang="en-US" u="sng" dirty="0" smtClean="0"/>
          </a:p>
          <a:p>
            <a:pPr marL="0" indent="0">
              <a:buNone/>
            </a:pPr>
            <a:r>
              <a:rPr lang="en-US" u="sng" dirty="0">
                <a:hlinkClick r:id="rId3"/>
              </a:rPr>
              <a:t>https://cft.vanderbilt.edu/guides-sub-pages/motivating-students</a:t>
            </a:r>
            <a:r>
              <a:rPr lang="en-US" u="sng" dirty="0" smtClean="0">
                <a:hlinkClick r:id="rId3"/>
              </a:rPr>
              <a:t>/</a:t>
            </a:r>
            <a:endParaRPr lang="en-US" u="sng" dirty="0" smtClean="0"/>
          </a:p>
          <a:p>
            <a:pPr marL="0" indent="0">
              <a:buNone/>
            </a:pPr>
            <a:r>
              <a:rPr lang="en-US" dirty="0" smtClean="0"/>
              <a:t>Dr. Carol </a:t>
            </a:r>
            <a:r>
              <a:rPr lang="en-US" dirty="0" err="1" smtClean="0"/>
              <a:t>Dweck</a:t>
            </a:r>
            <a:endParaRPr lang="en-US" dirty="0"/>
          </a:p>
          <a:p>
            <a:pPr lvl="1"/>
            <a:r>
              <a:rPr lang="en-US" dirty="0">
                <a:hlinkClick r:id="rId4"/>
              </a:rPr>
              <a:t>https://</a:t>
            </a:r>
            <a:r>
              <a:rPr lang="en-US" dirty="0" smtClean="0">
                <a:hlinkClick r:id="rId4"/>
              </a:rPr>
              <a:t>www.edweek.org/ew/articles/2015/09/23/carol-dweck-revisits-the-growth-mindset.html</a:t>
            </a:r>
            <a:endParaRPr lang="en-US" dirty="0" smtClean="0"/>
          </a:p>
          <a:p>
            <a:pPr lvl="1"/>
            <a:r>
              <a:rPr lang="en-US" u="sng" dirty="0" smtClean="0">
                <a:hlinkClick r:id="rId5"/>
              </a:rPr>
              <a:t>https</a:t>
            </a:r>
            <a:r>
              <a:rPr lang="en-US" u="sng" dirty="0">
                <a:hlinkClick r:id="rId5"/>
              </a:rPr>
              <a:t>://</a:t>
            </a:r>
            <a:r>
              <a:rPr lang="en-US" u="sng" dirty="0" smtClean="0">
                <a:hlinkClick r:id="rId5"/>
              </a:rPr>
              <a:t>www.youtube.com/watch?v=hiiEeMN7vbQ</a:t>
            </a:r>
            <a:endParaRPr lang="en-US" u="sng" dirty="0"/>
          </a:p>
          <a:p>
            <a:pPr marL="0" indent="0">
              <a:buNone/>
            </a:pPr>
            <a:r>
              <a:rPr lang="en-US" dirty="0" smtClean="0"/>
              <a:t>Elizabeth Barkley, Student Engagement Techniques, Wiley, 2010</a:t>
            </a:r>
          </a:p>
          <a:p>
            <a:pPr marL="0" indent="0">
              <a:buNone/>
            </a:pPr>
            <a:r>
              <a:rPr lang="en-US" dirty="0" smtClean="0"/>
              <a:t>Two guys on your head</a:t>
            </a:r>
          </a:p>
          <a:p>
            <a:r>
              <a:rPr lang="en-US" dirty="0" smtClean="0">
                <a:hlinkClick r:id="rId6"/>
              </a:rPr>
              <a:t>http</a:t>
            </a:r>
            <a:r>
              <a:rPr lang="en-US" dirty="0">
                <a:hlinkClick r:id="rId6"/>
              </a:rPr>
              <a:t>://</a:t>
            </a:r>
            <a:r>
              <a:rPr lang="en-US" dirty="0" smtClean="0">
                <a:hlinkClick r:id="rId6"/>
              </a:rPr>
              <a:t>kut.org/post/imposter-syndrome-and-why-its-hard-make-it-when-you-fake-it</a:t>
            </a:r>
            <a:endParaRPr lang="en-US" dirty="0" smtClean="0"/>
          </a:p>
          <a:p>
            <a:endParaRPr lang="en-US" dirty="0" smtClean="0"/>
          </a:p>
        </p:txBody>
      </p:sp>
    </p:spTree>
    <p:extLst>
      <p:ext uri="{BB962C8B-B14F-4D97-AF65-F5344CB8AC3E}">
        <p14:creationId xmlns:p14="http://schemas.microsoft.com/office/powerpoint/2010/main" val="7599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4"/>
            <a:ext cx="10058400" cy="1439166"/>
          </a:xfrm>
        </p:spPr>
        <p:txBody>
          <a:bodyPr/>
          <a:lstStyle/>
          <a:p>
            <a:r>
              <a:rPr lang="en-US" dirty="0" smtClean="0"/>
              <a:t>What is the relationship shown here?</a:t>
            </a:r>
            <a:endParaRPr lang="en-US" dirty="0"/>
          </a:p>
        </p:txBody>
      </p:sp>
      <p:pic>
        <p:nvPicPr>
          <p:cNvPr id="5" name="Picture 4" descr="An external file that holds a picture, illustration, etc.&#10;Object name is fpsyg-06-00235-g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463" y="1975609"/>
            <a:ext cx="7353985" cy="4297680"/>
          </a:xfrm>
          <a:prstGeom prst="rect">
            <a:avLst/>
          </a:prstGeom>
          <a:noFill/>
          <a:ln>
            <a:noFill/>
          </a:ln>
        </p:spPr>
      </p:pic>
      <p:sp>
        <p:nvSpPr>
          <p:cNvPr id="6" name="Rectangle 5"/>
          <p:cNvSpPr/>
          <p:nvPr/>
        </p:nvSpPr>
        <p:spPr>
          <a:xfrm>
            <a:off x="4043967" y="6014433"/>
            <a:ext cx="3000777" cy="270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11415" y="2331076"/>
            <a:ext cx="3567448" cy="1569660"/>
          </a:xfrm>
          <a:prstGeom prst="rect">
            <a:avLst/>
          </a:prstGeom>
          <a:noFill/>
        </p:spPr>
        <p:txBody>
          <a:bodyPr wrap="square" rtlCol="0">
            <a:spAutoFit/>
          </a:bodyPr>
          <a:lstStyle/>
          <a:p>
            <a:r>
              <a:rPr lang="en-US" sz="3200" dirty="0" smtClean="0"/>
              <a:t>In other words, how should the X-axis be labeled? </a:t>
            </a:r>
            <a:endParaRPr lang="en-US" sz="3200" dirty="0"/>
          </a:p>
        </p:txBody>
      </p:sp>
      <p:sp>
        <p:nvSpPr>
          <p:cNvPr id="8" name="Rectangle 7"/>
          <p:cNvSpPr/>
          <p:nvPr/>
        </p:nvSpPr>
        <p:spPr>
          <a:xfrm>
            <a:off x="4895815" y="6434313"/>
            <a:ext cx="3206968" cy="307777"/>
          </a:xfrm>
          <a:prstGeom prst="rect">
            <a:avLst/>
          </a:prstGeom>
        </p:spPr>
        <p:txBody>
          <a:bodyPr wrap="none">
            <a:spAutoFit/>
          </a:bodyPr>
          <a:lstStyle/>
          <a:p>
            <a:r>
              <a:rPr lang="fr-FR" sz="1400" b="1" dirty="0" smtClean="0">
                <a:solidFill>
                  <a:schemeClr val="bg1"/>
                </a:solidFill>
              </a:rPr>
              <a:t>Meyer, et al. (2015) Front </a:t>
            </a:r>
            <a:r>
              <a:rPr lang="fr-FR" sz="1400" b="1" dirty="0" err="1" smtClean="0">
                <a:solidFill>
                  <a:schemeClr val="bg1"/>
                </a:solidFill>
              </a:rPr>
              <a:t>Psychol</a:t>
            </a:r>
            <a:r>
              <a:rPr lang="fr-FR" sz="1400" b="1" dirty="0" smtClean="0">
                <a:solidFill>
                  <a:schemeClr val="bg1"/>
                </a:solidFill>
              </a:rPr>
              <a:t> 6, 235</a:t>
            </a:r>
            <a:endParaRPr lang="en-US" sz="1400" b="1" dirty="0">
              <a:solidFill>
                <a:schemeClr val="bg1"/>
              </a:solidFill>
            </a:endParaRPr>
          </a:p>
        </p:txBody>
      </p:sp>
      <p:sp>
        <p:nvSpPr>
          <p:cNvPr id="9" name="Rectangle 8"/>
          <p:cNvSpPr/>
          <p:nvPr/>
        </p:nvSpPr>
        <p:spPr>
          <a:xfrm>
            <a:off x="8531318" y="6432167"/>
            <a:ext cx="3660682" cy="307777"/>
          </a:xfrm>
          <a:prstGeom prst="rect">
            <a:avLst/>
          </a:prstGeom>
        </p:spPr>
        <p:txBody>
          <a:bodyPr wrap="none">
            <a:spAutoFit/>
          </a:bodyPr>
          <a:lstStyle/>
          <a:p>
            <a:r>
              <a:rPr lang="fr-FR" sz="1400" b="1" dirty="0" smtClean="0">
                <a:solidFill>
                  <a:schemeClr val="bg1"/>
                </a:solidFill>
              </a:rPr>
              <a:t>Leslie, et al. (2015) Science 347 (6219), 262-265</a:t>
            </a:r>
            <a:endParaRPr lang="en-US" sz="1400" b="1" dirty="0">
              <a:solidFill>
                <a:schemeClr val="bg1"/>
              </a:solidFill>
            </a:endParaRPr>
          </a:p>
        </p:txBody>
      </p:sp>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4"/>
            <a:ext cx="10058400" cy="1439166"/>
          </a:xfrm>
        </p:spPr>
        <p:txBody>
          <a:bodyPr/>
          <a:lstStyle/>
          <a:p>
            <a:r>
              <a:rPr lang="en-US" dirty="0" smtClean="0"/>
              <a:t>Fewer females complete PhDs in fields believed to require talent or innate skill</a:t>
            </a:r>
            <a:endParaRPr lang="en-US" dirty="0"/>
          </a:p>
        </p:txBody>
      </p:sp>
      <p:pic>
        <p:nvPicPr>
          <p:cNvPr id="5" name="Picture 4" descr="An external file that holds a picture, illustration, etc.&#10;Object name is fpsyg-06-00235-g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463" y="1975609"/>
            <a:ext cx="7353985" cy="4297680"/>
          </a:xfrm>
          <a:prstGeom prst="rect">
            <a:avLst/>
          </a:prstGeom>
          <a:noFill/>
          <a:ln>
            <a:noFill/>
          </a:ln>
        </p:spPr>
      </p:pic>
      <p:sp>
        <p:nvSpPr>
          <p:cNvPr id="7" name="TextBox 6"/>
          <p:cNvSpPr txBox="1"/>
          <p:nvPr/>
        </p:nvSpPr>
        <p:spPr>
          <a:xfrm>
            <a:off x="7972023" y="2331076"/>
            <a:ext cx="3206839" cy="1384995"/>
          </a:xfrm>
          <a:prstGeom prst="rect">
            <a:avLst/>
          </a:prstGeom>
          <a:noFill/>
        </p:spPr>
        <p:txBody>
          <a:bodyPr wrap="square" rtlCol="0">
            <a:spAutoFit/>
          </a:bodyPr>
          <a:lstStyle/>
          <a:p>
            <a:r>
              <a:rPr lang="en-US" sz="2800" dirty="0" smtClean="0"/>
              <a:t>This pattern is also true for African Americans.</a:t>
            </a:r>
            <a:endParaRPr lang="en-US" sz="2800" dirty="0"/>
          </a:p>
        </p:txBody>
      </p:sp>
      <p:sp>
        <p:nvSpPr>
          <p:cNvPr id="2" name="Rectangle 1"/>
          <p:cNvSpPr/>
          <p:nvPr/>
        </p:nvSpPr>
        <p:spPr>
          <a:xfrm>
            <a:off x="4895815" y="6434313"/>
            <a:ext cx="3206968" cy="307777"/>
          </a:xfrm>
          <a:prstGeom prst="rect">
            <a:avLst/>
          </a:prstGeom>
        </p:spPr>
        <p:txBody>
          <a:bodyPr wrap="none">
            <a:spAutoFit/>
          </a:bodyPr>
          <a:lstStyle/>
          <a:p>
            <a:r>
              <a:rPr lang="fr-FR" sz="1400" b="1" dirty="0" smtClean="0">
                <a:solidFill>
                  <a:schemeClr val="bg1"/>
                </a:solidFill>
              </a:rPr>
              <a:t>Meyer, et al. (2015) Front </a:t>
            </a:r>
            <a:r>
              <a:rPr lang="fr-FR" sz="1400" b="1" dirty="0" err="1" smtClean="0">
                <a:solidFill>
                  <a:schemeClr val="bg1"/>
                </a:solidFill>
              </a:rPr>
              <a:t>Psychol</a:t>
            </a:r>
            <a:r>
              <a:rPr lang="fr-FR" sz="1400" b="1" dirty="0" smtClean="0">
                <a:solidFill>
                  <a:schemeClr val="bg1"/>
                </a:solidFill>
              </a:rPr>
              <a:t> 6, 235</a:t>
            </a:r>
            <a:endParaRPr lang="en-US" sz="1400" b="1" dirty="0">
              <a:solidFill>
                <a:schemeClr val="bg1"/>
              </a:solidFill>
            </a:endParaRPr>
          </a:p>
        </p:txBody>
      </p:sp>
      <p:sp>
        <p:nvSpPr>
          <p:cNvPr id="8" name="Rectangle 7"/>
          <p:cNvSpPr/>
          <p:nvPr/>
        </p:nvSpPr>
        <p:spPr>
          <a:xfrm>
            <a:off x="8531318" y="6432167"/>
            <a:ext cx="3660682" cy="307777"/>
          </a:xfrm>
          <a:prstGeom prst="rect">
            <a:avLst/>
          </a:prstGeom>
        </p:spPr>
        <p:txBody>
          <a:bodyPr wrap="none">
            <a:spAutoFit/>
          </a:bodyPr>
          <a:lstStyle/>
          <a:p>
            <a:r>
              <a:rPr lang="fr-FR" sz="1400" b="1" dirty="0" smtClean="0">
                <a:solidFill>
                  <a:schemeClr val="bg1"/>
                </a:solidFill>
              </a:rPr>
              <a:t>Leslie, et al. (2015) Science 347 (6219), 262-265</a:t>
            </a:r>
            <a:endParaRPr lang="en-US" sz="1400" b="1" dirty="0">
              <a:solidFill>
                <a:schemeClr val="bg1"/>
              </a:solidFill>
            </a:endParaRPr>
          </a:p>
        </p:txBody>
      </p:sp>
    </p:spTree>
    <p:extLst>
      <p:ext uri="{BB962C8B-B14F-4D97-AF65-F5344CB8AC3E}">
        <p14:creationId xmlns:p14="http://schemas.microsoft.com/office/powerpoint/2010/main" val="120090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Attitudes and beliefs can affect learning</a:t>
            </a:r>
            <a:endParaRPr lang="en-US" dirty="0"/>
          </a:p>
        </p:txBody>
      </p:sp>
      <p:sp>
        <p:nvSpPr>
          <p:cNvPr id="7" name="Content Placeholder 6"/>
          <p:cNvSpPr>
            <a:spLocks noGrp="1"/>
          </p:cNvSpPr>
          <p:nvPr>
            <p:ph sz="half" idx="1"/>
          </p:nvPr>
        </p:nvSpPr>
        <p:spPr>
          <a:xfrm>
            <a:off x="1097279" y="2076450"/>
            <a:ext cx="4783976" cy="3792644"/>
          </a:xfrm>
        </p:spPr>
        <p:txBody>
          <a:bodyPr>
            <a:normAutofit/>
          </a:bodyPr>
          <a:lstStyle/>
          <a:p>
            <a:pPr marL="0" indent="0">
              <a:buNone/>
            </a:pPr>
            <a:r>
              <a:rPr lang="en-US" sz="3200" b="1" dirty="0" smtClean="0"/>
              <a:t>Fixed mindset</a:t>
            </a:r>
          </a:p>
          <a:p>
            <a:pPr marL="228600" indent="-228600">
              <a:lnSpc>
                <a:spcPct val="100000"/>
              </a:lnSpc>
              <a:buClr>
                <a:schemeClr val="tx1"/>
              </a:buClr>
              <a:buFont typeface="Helvetica" charset="0"/>
              <a:buChar char="●"/>
            </a:pPr>
            <a:r>
              <a:rPr lang="en-US" sz="2400" dirty="0" smtClean="0"/>
              <a:t>Intelligence is a fixed trait</a:t>
            </a:r>
          </a:p>
          <a:p>
            <a:pPr marL="228600" indent="-228600">
              <a:lnSpc>
                <a:spcPct val="100000"/>
              </a:lnSpc>
              <a:buClr>
                <a:schemeClr val="tx1"/>
              </a:buClr>
              <a:buFont typeface="Helvetica" charset="0"/>
              <a:buChar char="●"/>
            </a:pPr>
            <a:r>
              <a:rPr lang="en-US" sz="2400" dirty="0" smtClean="0"/>
              <a:t>Success is due to talent</a:t>
            </a:r>
          </a:p>
          <a:p>
            <a:pPr marL="228600" indent="-228600">
              <a:lnSpc>
                <a:spcPct val="100000"/>
              </a:lnSpc>
              <a:buClr>
                <a:schemeClr val="tx1"/>
              </a:buClr>
              <a:buFont typeface="Helvetica" charset="0"/>
              <a:buChar char="●"/>
            </a:pPr>
            <a:r>
              <a:rPr lang="en-US" sz="2400" dirty="0" smtClean="0"/>
              <a:t>People with a fixed mindset have a difficult time handling setbacks</a:t>
            </a:r>
            <a:r>
              <a:rPr lang="mr-IN" sz="2400" dirty="0" smtClean="0"/>
              <a:t>–</a:t>
            </a:r>
            <a:r>
              <a:rPr lang="en-US" sz="2400" dirty="0" smtClean="0"/>
              <a:t> failure means you lack competence or potential.</a:t>
            </a:r>
            <a:endParaRPr lang="en-US" sz="2400" dirty="0"/>
          </a:p>
        </p:txBody>
      </p:sp>
      <p:sp>
        <p:nvSpPr>
          <p:cNvPr id="8" name="Content Placeholder 7"/>
          <p:cNvSpPr>
            <a:spLocks noGrp="1"/>
          </p:cNvSpPr>
          <p:nvPr>
            <p:ph sz="half" idx="2"/>
          </p:nvPr>
        </p:nvSpPr>
        <p:spPr>
          <a:xfrm>
            <a:off x="6217920" y="2076449"/>
            <a:ext cx="4937760" cy="3792645"/>
          </a:xfrm>
        </p:spPr>
        <p:txBody>
          <a:bodyPr>
            <a:normAutofit/>
          </a:bodyPr>
          <a:lstStyle/>
          <a:p>
            <a:pPr marL="0" indent="0">
              <a:buNone/>
            </a:pPr>
            <a:r>
              <a:rPr lang="en-US" sz="3200" b="1" dirty="0" smtClean="0"/>
              <a:t>Growth mindset</a:t>
            </a:r>
          </a:p>
          <a:p>
            <a:pPr marL="228600" indent="-228600">
              <a:lnSpc>
                <a:spcPct val="100000"/>
              </a:lnSpc>
              <a:buClr>
                <a:schemeClr val="tx1"/>
              </a:buClr>
              <a:buFont typeface="Helvetica" charset="0"/>
              <a:buChar char="●"/>
            </a:pPr>
            <a:r>
              <a:rPr lang="en-US" sz="2400" dirty="0" smtClean="0"/>
              <a:t>Intelligence and ability is developed through effort</a:t>
            </a:r>
          </a:p>
          <a:p>
            <a:pPr marL="228600" indent="-228600">
              <a:lnSpc>
                <a:spcPct val="100000"/>
              </a:lnSpc>
              <a:buClr>
                <a:schemeClr val="tx1"/>
              </a:buClr>
              <a:buFont typeface="Helvetica" charset="0"/>
              <a:buChar char="●"/>
            </a:pPr>
            <a:r>
              <a:rPr lang="en-US" sz="2400" dirty="0" smtClean="0"/>
              <a:t>Success is due to effort, trying new things, and seeking help</a:t>
            </a:r>
          </a:p>
          <a:p>
            <a:pPr marL="228600" indent="-228600">
              <a:lnSpc>
                <a:spcPct val="100000"/>
              </a:lnSpc>
              <a:buClr>
                <a:schemeClr val="tx1"/>
              </a:buClr>
              <a:buFont typeface="Helvetica" charset="0"/>
              <a:buChar char="●"/>
            </a:pPr>
            <a:r>
              <a:rPr lang="en-US" sz="2400" dirty="0" smtClean="0"/>
              <a:t>People with a growth mindset love learning and have resilience.</a:t>
            </a:r>
            <a:endParaRPr lang="en-US" sz="2400" dirty="0"/>
          </a:p>
        </p:txBody>
      </p:sp>
    </p:spTree>
    <p:extLst>
      <p:ext uri="{BB962C8B-B14F-4D97-AF65-F5344CB8AC3E}">
        <p14:creationId xmlns:p14="http://schemas.microsoft.com/office/powerpoint/2010/main" val="100122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normAutofit/>
          </a:bodyPr>
          <a:lstStyle/>
          <a:p>
            <a:pPr marL="457200" indent="-457200">
              <a:lnSpc>
                <a:spcPct val="100000"/>
              </a:lnSpc>
              <a:spcBef>
                <a:spcPts val="0"/>
              </a:spcBef>
              <a:spcAft>
                <a:spcPts val="600"/>
              </a:spcAft>
              <a:buClrTx/>
              <a:buSzTx/>
              <a:buFont typeface="Arial" charset="0"/>
              <a:buChar char="•"/>
            </a:pPr>
            <a:r>
              <a:rPr lang="en-US" sz="3200" dirty="0" smtClean="0"/>
              <a:t>Find a teammate</a:t>
            </a:r>
          </a:p>
          <a:p>
            <a:pPr marL="457200" indent="-457200">
              <a:lnSpc>
                <a:spcPct val="100000"/>
              </a:lnSpc>
              <a:spcBef>
                <a:spcPts val="0"/>
              </a:spcBef>
              <a:spcAft>
                <a:spcPts val="600"/>
              </a:spcAft>
              <a:buClrTx/>
              <a:buSzTx/>
              <a:buFont typeface="Arial" charset="0"/>
              <a:buChar char="•"/>
            </a:pPr>
            <a:r>
              <a:rPr lang="en-US" sz="3200" dirty="0"/>
              <a:t> </a:t>
            </a:r>
            <a:r>
              <a:rPr lang="en-US" sz="3200" dirty="0" smtClean="0"/>
              <a:t>Choose and read a case study with your teammate</a:t>
            </a:r>
          </a:p>
          <a:p>
            <a:pPr marL="1143000" indent="-514350">
              <a:lnSpc>
                <a:spcPct val="100000"/>
              </a:lnSpc>
              <a:spcBef>
                <a:spcPts val="0"/>
              </a:spcBef>
              <a:spcAft>
                <a:spcPts val="600"/>
              </a:spcAft>
              <a:buClrTx/>
              <a:buFont typeface="+mj-lt"/>
              <a:buAutoNum type="arabicPeriod"/>
            </a:pPr>
            <a:r>
              <a:rPr lang="en-US" sz="3200" dirty="0"/>
              <a:t>a</a:t>
            </a:r>
            <a:r>
              <a:rPr lang="en-US" sz="3200" dirty="0" smtClean="0"/>
              <a:t>bout a chemistry major</a:t>
            </a:r>
          </a:p>
          <a:p>
            <a:pPr marL="1143000" indent="-514350">
              <a:lnSpc>
                <a:spcPct val="100000"/>
              </a:lnSpc>
              <a:spcBef>
                <a:spcPts val="0"/>
              </a:spcBef>
              <a:spcAft>
                <a:spcPts val="600"/>
              </a:spcAft>
              <a:buClrTx/>
              <a:buFont typeface="+mj-lt"/>
              <a:buAutoNum type="arabicPeriod"/>
            </a:pPr>
            <a:r>
              <a:rPr lang="en-US" sz="3200" dirty="0"/>
              <a:t>a</a:t>
            </a:r>
            <a:r>
              <a:rPr lang="en-US" sz="3200" dirty="0" smtClean="0"/>
              <a:t>bout a pre-med biology major</a:t>
            </a:r>
          </a:p>
          <a:p>
            <a:pPr marL="1143000" indent="-514350">
              <a:lnSpc>
                <a:spcPct val="100000"/>
              </a:lnSpc>
              <a:spcBef>
                <a:spcPts val="0"/>
              </a:spcBef>
              <a:spcAft>
                <a:spcPts val="600"/>
              </a:spcAft>
              <a:buClrTx/>
              <a:buFont typeface="+mj-lt"/>
              <a:buAutoNum type="arabicPeriod"/>
            </a:pPr>
            <a:r>
              <a:rPr lang="en-US" sz="3200" dirty="0"/>
              <a:t>a</a:t>
            </a:r>
            <a:r>
              <a:rPr lang="en-US" sz="3200" dirty="0" smtClean="0"/>
              <a:t>bout an aspiring computer scientist</a:t>
            </a:r>
          </a:p>
          <a:p>
            <a:pPr marL="457200" indent="-457200">
              <a:lnSpc>
                <a:spcPct val="100000"/>
              </a:lnSpc>
              <a:spcBef>
                <a:spcPts val="0"/>
              </a:spcBef>
              <a:spcAft>
                <a:spcPts val="600"/>
              </a:spcAft>
              <a:buClrTx/>
              <a:buSzTx/>
              <a:buFont typeface="Arial" charset="0"/>
              <a:buChar char="•"/>
            </a:pPr>
            <a:r>
              <a:rPr lang="en-US" sz="3200" dirty="0" smtClean="0"/>
              <a:t>Discuss your responses to the questions with your teammate</a:t>
            </a:r>
          </a:p>
        </p:txBody>
      </p:sp>
    </p:spTree>
    <p:extLst>
      <p:ext uri="{BB962C8B-B14F-4D97-AF65-F5344CB8AC3E}">
        <p14:creationId xmlns:p14="http://schemas.microsoft.com/office/powerpoint/2010/main" val="179625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p:txBody>
          <a:bodyPr>
            <a:noAutofit/>
          </a:bodyPr>
          <a:lstStyle/>
          <a:p>
            <a:r>
              <a:rPr lang="en-US" sz="2400" dirty="0">
                <a:solidFill>
                  <a:schemeClr val="tx1"/>
                </a:solidFill>
              </a:rPr>
              <a:t>I’m a chemistry major. Because it’s required for my degree, I’m taking a history class that is for science majors. No one wants to take this class, but we all have to. We meet three times per week at 9am (why does anyone think 9am classes are a good idea?). The class is in a large auditorium and the professor stands in the front and tells stories about stuff that happened so long ago that it’s not even important anymore. I’m not too worried though because students who have already taken the class told me the tests are easy and everything you need to do well is written on the slides. I can’t really see the slides very well in class, but I can download them from Canvas. We already took the first exam and they were right. So, I sit in the back of the room and either sleep or scroll through memes. Sometimes I put my earbuds in and listen to music. Everyone around me in class is doing the same</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203859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a:xfrm>
            <a:off x="1097280" y="1845734"/>
            <a:ext cx="10058400" cy="4380254"/>
          </a:xfrm>
        </p:spPr>
        <p:txBody>
          <a:bodyPr>
            <a:normAutofit fontScale="92500"/>
          </a:bodyPr>
          <a:lstStyle/>
          <a:p>
            <a:r>
              <a:rPr lang="en-US" sz="2200" dirty="0">
                <a:solidFill>
                  <a:schemeClr val="tx1"/>
                </a:solidFill>
              </a:rPr>
              <a:t>I am a sophomore majoring in Biology. My life dream is to go to medical school and become an osteopathic surgeon. I’ve gotten A’s in all of my courses so far, which is great since GPA is so important for getting into medical </a:t>
            </a:r>
            <a:r>
              <a:rPr lang="en-US" sz="2200" dirty="0" smtClean="0">
                <a:solidFill>
                  <a:schemeClr val="tx1"/>
                </a:solidFill>
              </a:rPr>
              <a:t>school. For </a:t>
            </a:r>
            <a:r>
              <a:rPr lang="en-US" sz="2200" dirty="0">
                <a:solidFill>
                  <a:schemeClr val="tx1"/>
                </a:solidFill>
              </a:rPr>
              <a:t>my degree, I have to take a couple of physics classes, which I think is ridiculous. What does physics have to do with biology? Plus, I already took physics in high-school. I approach this class like most others: I attend lecture (although I can’t say I understand what’s being taught), do the labs, and turn in the homework. I’m getting irritated because I don’t understand the point of calculating the forces on a block of wood, and the homework and lab write ups take a huge amount of time. I would rather be spending that time learning something about the human </a:t>
            </a:r>
            <a:r>
              <a:rPr lang="en-US" sz="2200" dirty="0" smtClean="0">
                <a:solidFill>
                  <a:schemeClr val="tx1"/>
                </a:solidFill>
              </a:rPr>
              <a:t>body. The </a:t>
            </a:r>
            <a:r>
              <a:rPr lang="en-US" sz="2200" dirty="0">
                <a:solidFill>
                  <a:schemeClr val="tx1"/>
                </a:solidFill>
              </a:rPr>
              <a:t>first midterm exam in this course was NOT what I expected. The problems weren’t like the homework at all and I don’t think we had covered all of the topics asked on the exam. We had to solve really hard problems in a short time. I didn’t even get to two of the questions. I got a 45% on that test. This class is going to destroy my GPA and I won’t be able to get into medical school. This is total BS. Why should my dreams get crushed by a class that shouldn’t even be required anyway? I’m going to drop this class and take physics somewhere else.</a:t>
            </a:r>
          </a:p>
          <a:p>
            <a:endParaRPr lang="en-US" dirty="0"/>
          </a:p>
        </p:txBody>
      </p:sp>
    </p:spTree>
    <p:extLst>
      <p:ext uri="{BB962C8B-B14F-4D97-AF65-F5344CB8AC3E}">
        <p14:creationId xmlns:p14="http://schemas.microsoft.com/office/powerpoint/2010/main" val="89676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idx="1"/>
          </p:nvPr>
        </p:nvSpPr>
        <p:spPr>
          <a:xfrm>
            <a:off x="1097280" y="1845734"/>
            <a:ext cx="10058400" cy="4353360"/>
          </a:xfrm>
        </p:spPr>
        <p:txBody>
          <a:bodyPr>
            <a:normAutofit lnSpcReduction="10000"/>
          </a:bodyPr>
          <a:lstStyle/>
          <a:p>
            <a:r>
              <a:rPr lang="en-US" dirty="0">
                <a:solidFill>
                  <a:schemeClr val="tx1"/>
                </a:solidFill>
              </a:rPr>
              <a:t>This is my first year in college, although I’m technically a Sophomore because I started with about 30 credits from dual-credit and AP classes. I haven’t declared a major yet, but I’m super interested in computer science because everyone uses computers and I think being able to use computers will help me get a good job after college. Being qualified for a high-paying job is important to me because I will have a lot of student loans to pay for college. I totally breezed through high school. It was so easy. Last semester wasn’t so easy, but I got mostly A’s in my courses, only one B, which is great because my GPA has to be above 3.0 to keep my scholarship. </a:t>
            </a:r>
            <a:r>
              <a:rPr lang="en-US" dirty="0" smtClean="0">
                <a:solidFill>
                  <a:schemeClr val="tx1"/>
                </a:solidFill>
              </a:rPr>
              <a:t>This </a:t>
            </a:r>
            <a:r>
              <a:rPr lang="en-US" dirty="0">
                <a:solidFill>
                  <a:schemeClr val="tx1"/>
                </a:solidFill>
              </a:rPr>
              <a:t>semester, I enrolled in an introductory computer science class. The class isn’t what I expected. First of all, the problems we do have a lot of math, which I’m not good at. Also, the professor is teaching us about coding, but the code looks like a foreign language to me and he goes so fast that I’m lost after the first 10 minutes. The teacher also calls on students to answer questions in class. I’m so afraid of being called because I’ll just embarrass myself in front of everyone. I don’t go to office hours either for the same reason. Most of the grade depends on weekly homework assignments. Some students talk about how easy they think the homework problems are. I think they’ve done this before. When I read the problems, they make no sense to me. I know I’m going to fail this class, and if I do I might lose my scholarship. </a:t>
            </a:r>
          </a:p>
        </p:txBody>
      </p:sp>
    </p:spTree>
    <p:extLst>
      <p:ext uri="{BB962C8B-B14F-4D97-AF65-F5344CB8AC3E}">
        <p14:creationId xmlns:p14="http://schemas.microsoft.com/office/powerpoint/2010/main" val="2080993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motivation?</a:t>
            </a:r>
            <a:endParaRPr lang="en-US" dirty="0"/>
          </a:p>
        </p:txBody>
      </p:sp>
      <p:grpSp>
        <p:nvGrpSpPr>
          <p:cNvPr id="9" name="Group 8"/>
          <p:cNvGrpSpPr/>
          <p:nvPr/>
        </p:nvGrpSpPr>
        <p:grpSpPr>
          <a:xfrm>
            <a:off x="3403600" y="2159000"/>
            <a:ext cx="5537200" cy="3670300"/>
            <a:chOff x="2374900" y="2146300"/>
            <a:chExt cx="5537200" cy="3670300"/>
          </a:xfrm>
        </p:grpSpPr>
        <p:sp>
          <p:nvSpPr>
            <p:cNvPr id="4" name="Oval 3"/>
            <p:cNvSpPr/>
            <p:nvPr/>
          </p:nvSpPr>
          <p:spPr>
            <a:xfrm>
              <a:off x="2374900" y="2146300"/>
              <a:ext cx="3657600" cy="36576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54500" y="2159000"/>
              <a:ext cx="3657600" cy="36576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06650" y="3771900"/>
              <a:ext cx="1861407" cy="523220"/>
            </a:xfrm>
            <a:prstGeom prst="rect">
              <a:avLst/>
            </a:prstGeom>
            <a:noFill/>
          </p:spPr>
          <p:txBody>
            <a:bodyPr wrap="none" rtlCol="0">
              <a:spAutoFit/>
            </a:bodyPr>
            <a:lstStyle/>
            <a:p>
              <a:r>
                <a:rPr lang="en-US" sz="2800" b="1" dirty="0" smtClean="0"/>
                <a:t>Expectancy</a:t>
              </a:r>
              <a:endParaRPr lang="en-US" sz="2800" b="1" dirty="0"/>
            </a:p>
          </p:txBody>
        </p:sp>
        <p:sp>
          <p:nvSpPr>
            <p:cNvPr id="7" name="TextBox 6"/>
            <p:cNvSpPr txBox="1"/>
            <p:nvPr/>
          </p:nvSpPr>
          <p:spPr>
            <a:xfrm>
              <a:off x="6457950" y="3771900"/>
              <a:ext cx="1016112" cy="523220"/>
            </a:xfrm>
            <a:prstGeom prst="rect">
              <a:avLst/>
            </a:prstGeom>
            <a:noFill/>
          </p:spPr>
          <p:txBody>
            <a:bodyPr wrap="none" rtlCol="0">
              <a:spAutoFit/>
            </a:bodyPr>
            <a:lstStyle/>
            <a:p>
              <a:r>
                <a:rPr lang="en-US" sz="2800" b="1" smtClean="0"/>
                <a:t>Value</a:t>
              </a:r>
              <a:endParaRPr lang="en-US" sz="2800" b="1"/>
            </a:p>
          </p:txBody>
        </p:sp>
        <p:sp>
          <p:nvSpPr>
            <p:cNvPr id="8" name="TextBox 7"/>
            <p:cNvSpPr txBox="1"/>
            <p:nvPr/>
          </p:nvSpPr>
          <p:spPr>
            <a:xfrm>
              <a:off x="4254500" y="3771900"/>
              <a:ext cx="1841979" cy="523220"/>
            </a:xfrm>
            <a:prstGeom prst="rect">
              <a:avLst/>
            </a:prstGeom>
            <a:noFill/>
          </p:spPr>
          <p:txBody>
            <a:bodyPr wrap="none" rtlCol="0">
              <a:spAutoFit/>
            </a:bodyPr>
            <a:lstStyle/>
            <a:p>
              <a:r>
                <a:rPr lang="en-US" sz="2800" b="1" smtClean="0"/>
                <a:t>Motivation</a:t>
              </a:r>
              <a:endParaRPr lang="en-US" sz="2800" b="1"/>
            </a:p>
          </p:txBody>
        </p:sp>
      </p:grpSp>
    </p:spTree>
    <p:extLst>
      <p:ext uri="{BB962C8B-B14F-4D97-AF65-F5344CB8AC3E}">
        <p14:creationId xmlns:p14="http://schemas.microsoft.com/office/powerpoint/2010/main" val="135862923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4160</TotalTime>
  <Words>1552</Words>
  <Application>Microsoft Office PowerPoint</Application>
  <PresentationFormat>Widescreen</PresentationFormat>
  <Paragraphs>91</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AppleColorEmoji</vt:lpstr>
      <vt:lpstr>Arial</vt:lpstr>
      <vt:lpstr>Calibri</vt:lpstr>
      <vt:lpstr>Calibri Light</vt:lpstr>
      <vt:lpstr>Helvetica</vt:lpstr>
      <vt:lpstr>Mangal</vt:lpstr>
      <vt:lpstr>Times New Roman</vt:lpstr>
      <vt:lpstr>Retrospect</vt:lpstr>
      <vt:lpstr>Teaching Spotlight Workshop: Influencing Student Motivation and Learning Mindset </vt:lpstr>
      <vt:lpstr>What is the relationship shown here?</vt:lpstr>
      <vt:lpstr>Fewer females complete PhDs in fields believed to require talent or innate skill</vt:lpstr>
      <vt:lpstr>Attitudes and beliefs can affect learning</vt:lpstr>
      <vt:lpstr>Case studies</vt:lpstr>
      <vt:lpstr>Case study 1</vt:lpstr>
      <vt:lpstr>Case study 2</vt:lpstr>
      <vt:lpstr>Case study 3</vt:lpstr>
      <vt:lpstr>What is motivation?</vt:lpstr>
      <vt:lpstr>What is expectancy?</vt:lpstr>
      <vt:lpstr>What is value?</vt:lpstr>
      <vt:lpstr>What effects does motivation have on learning?</vt:lpstr>
      <vt:lpstr>List of tips and strategies</vt:lpstr>
      <vt:lpstr>PowerPoint Presentation</vt:lpstr>
      <vt:lpstr>Growth mindset intervention</vt:lpstr>
      <vt:lpstr>Mindset intervention has benefits for disadvantaged students</vt:lpstr>
      <vt:lpstr>Values affirmation intervention has positive impact on women in physics</vt:lpstr>
      <vt:lpstr>More References</vt:lpstr>
    </vt:vector>
  </TitlesOfParts>
  <Company>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Teaching Hacks Workshop #1: Student Participation</dc:title>
  <dc:creator>Eichhorn, Sarah E</dc:creator>
  <cp:lastModifiedBy>Suzette Nava</cp:lastModifiedBy>
  <cp:revision>183</cp:revision>
  <cp:lastPrinted>2017-10-30T19:30:57Z</cp:lastPrinted>
  <dcterms:created xsi:type="dcterms:W3CDTF">2017-09-20T21:50:59Z</dcterms:created>
  <dcterms:modified xsi:type="dcterms:W3CDTF">2018-05-02T22:23:04Z</dcterms:modified>
</cp:coreProperties>
</file>