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58" r:id="rId3"/>
    <p:sldId id="300" r:id="rId4"/>
    <p:sldId id="296" r:id="rId5"/>
    <p:sldId id="302" r:id="rId6"/>
    <p:sldId id="303" r:id="rId7"/>
    <p:sldId id="305" r:id="rId8"/>
    <p:sldId id="307" r:id="rId9"/>
    <p:sldId id="306" r:id="rId10"/>
    <p:sldId id="304" r:id="rId11"/>
    <p:sldId id="308" r:id="rId12"/>
    <p:sldId id="292" r:id="rId13"/>
  </p:sldIdLst>
  <p:sldSz cx="12192000" cy="6858000"/>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22" autoAdjust="0"/>
    <p:restoredTop sz="94660"/>
  </p:normalViewPr>
  <p:slideViewPr>
    <p:cSldViewPr snapToGrid="0">
      <p:cViewPr varScale="1">
        <p:scale>
          <a:sx n="74" d="100"/>
          <a:sy n="74" d="100"/>
        </p:scale>
        <p:origin x="46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195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014" y="0"/>
            <a:ext cx="4029282" cy="351957"/>
          </a:xfrm>
          <a:prstGeom prst="rect">
            <a:avLst/>
          </a:prstGeom>
        </p:spPr>
        <p:txBody>
          <a:bodyPr vert="horz" lIns="91440" tIns="45720" rIns="91440" bIns="45720" rtlCol="0"/>
          <a:lstStyle>
            <a:lvl1pPr algn="r">
              <a:defRPr sz="1200"/>
            </a:lvl1pPr>
          </a:lstStyle>
          <a:p>
            <a:fld id="{DB60FF05-016C-4A98-AA96-30EB2E47114F}" type="datetimeFigureOut">
              <a:rPr lang="en-US" smtClean="0"/>
              <a:t>5/2/2018</a:t>
            </a:fld>
            <a:endParaRPr lang="en-US"/>
          </a:p>
        </p:txBody>
      </p:sp>
      <p:sp>
        <p:nvSpPr>
          <p:cNvPr id="4" name="Footer Placeholder 3"/>
          <p:cNvSpPr>
            <a:spLocks noGrp="1"/>
          </p:cNvSpPr>
          <p:nvPr>
            <p:ph type="ftr" sz="quarter" idx="2"/>
          </p:nvPr>
        </p:nvSpPr>
        <p:spPr>
          <a:xfrm>
            <a:off x="1" y="6658444"/>
            <a:ext cx="4029282" cy="35195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014" y="6658444"/>
            <a:ext cx="4029282" cy="351957"/>
          </a:xfrm>
          <a:prstGeom prst="rect">
            <a:avLst/>
          </a:prstGeom>
        </p:spPr>
        <p:txBody>
          <a:bodyPr vert="horz" lIns="91440" tIns="45720" rIns="91440" bIns="45720" rtlCol="0" anchor="b"/>
          <a:lstStyle>
            <a:lvl1pPr algn="r">
              <a:defRPr sz="1200"/>
            </a:lvl1pPr>
          </a:lstStyle>
          <a:p>
            <a:fld id="{D70F9585-F7C9-41E2-BF10-BD1E7C908276}" type="slidenum">
              <a:rPr lang="en-US" smtClean="0"/>
              <a:t>‹#›</a:t>
            </a:fld>
            <a:endParaRPr lang="en-US"/>
          </a:p>
        </p:txBody>
      </p:sp>
    </p:spTree>
    <p:extLst>
      <p:ext uri="{BB962C8B-B14F-4D97-AF65-F5344CB8AC3E}">
        <p14:creationId xmlns:p14="http://schemas.microsoft.com/office/powerpoint/2010/main" val="453237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1737"/>
          </a:xfrm>
          <a:prstGeom prst="rect">
            <a:avLst/>
          </a:prstGeom>
        </p:spPr>
        <p:txBody>
          <a:bodyPr vert="horz" lIns="93177" tIns="46589" rIns="93177" bIns="46589" rtlCol="0"/>
          <a:lstStyle>
            <a:lvl1pPr algn="r">
              <a:defRPr sz="1200"/>
            </a:lvl1pPr>
          </a:lstStyle>
          <a:p>
            <a:fld id="{04BC5A49-4AD0-F542-B335-6DA0F3A89A6A}" type="datetimeFigureOut">
              <a:rPr lang="en-US" smtClean="0"/>
              <a:t>5/2/2018</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5"/>
            <a:ext cx="7437120" cy="2760345"/>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1C96ADBC-E8CE-9F4F-BB79-C33BCE523A33}" type="slidenum">
              <a:rPr lang="en-US" smtClean="0"/>
              <a:t>‹#›</a:t>
            </a:fld>
            <a:endParaRPr lang="en-US"/>
          </a:p>
        </p:txBody>
      </p:sp>
    </p:spTree>
    <p:extLst>
      <p:ext uri="{BB962C8B-B14F-4D97-AF65-F5344CB8AC3E}">
        <p14:creationId xmlns:p14="http://schemas.microsoft.com/office/powerpoint/2010/main" val="762175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E657DFD-3CCE-4D39-AC9D-36FEE040833A}"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030C3E-D0E0-4139-8A81-B8E6B9086A7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7263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657DFD-3CCE-4D39-AC9D-36FEE040833A}"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030C3E-D0E0-4139-8A81-B8E6B9086A73}" type="slidenum">
              <a:rPr lang="en-US" smtClean="0"/>
              <a:t>‹#›</a:t>
            </a:fld>
            <a:endParaRPr lang="en-US"/>
          </a:p>
        </p:txBody>
      </p:sp>
    </p:spTree>
    <p:extLst>
      <p:ext uri="{BB962C8B-B14F-4D97-AF65-F5344CB8AC3E}">
        <p14:creationId xmlns:p14="http://schemas.microsoft.com/office/powerpoint/2010/main" val="1389601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657DFD-3CCE-4D39-AC9D-36FEE040833A}"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030C3E-D0E0-4139-8A81-B8E6B9086A73}" type="slidenum">
              <a:rPr lang="en-US" smtClean="0"/>
              <a:t>‹#›</a:t>
            </a:fld>
            <a:endParaRPr lang="en-US"/>
          </a:p>
        </p:txBody>
      </p:sp>
    </p:spTree>
    <p:extLst>
      <p:ext uri="{BB962C8B-B14F-4D97-AF65-F5344CB8AC3E}">
        <p14:creationId xmlns:p14="http://schemas.microsoft.com/office/powerpoint/2010/main" val="3426288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657DFD-3CCE-4D39-AC9D-36FEE040833A}"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030C3E-D0E0-4139-8A81-B8E6B9086A73}" type="slidenum">
              <a:rPr lang="en-US" smtClean="0"/>
              <a:t>‹#›</a:t>
            </a:fld>
            <a:endParaRPr lang="en-US"/>
          </a:p>
        </p:txBody>
      </p:sp>
    </p:spTree>
    <p:extLst>
      <p:ext uri="{BB962C8B-B14F-4D97-AF65-F5344CB8AC3E}">
        <p14:creationId xmlns:p14="http://schemas.microsoft.com/office/powerpoint/2010/main" val="2858184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E657DFD-3CCE-4D39-AC9D-36FEE040833A}"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030C3E-D0E0-4139-8A81-B8E6B9086A7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8648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E657DFD-3CCE-4D39-AC9D-36FEE040833A}" type="datetimeFigureOut">
              <a:rPr lang="en-US" smtClean="0"/>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030C3E-D0E0-4139-8A81-B8E6B9086A73}" type="slidenum">
              <a:rPr lang="en-US" smtClean="0"/>
              <a:t>‹#›</a:t>
            </a:fld>
            <a:endParaRPr lang="en-US"/>
          </a:p>
        </p:txBody>
      </p:sp>
    </p:spTree>
    <p:extLst>
      <p:ext uri="{BB962C8B-B14F-4D97-AF65-F5344CB8AC3E}">
        <p14:creationId xmlns:p14="http://schemas.microsoft.com/office/powerpoint/2010/main" val="529872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E657DFD-3CCE-4D39-AC9D-36FEE040833A}" type="datetimeFigureOut">
              <a:rPr lang="en-US" smtClean="0"/>
              <a:t>5/2/2018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030C3E-D0E0-4139-8A81-B8E6B9086A73}" type="slidenum">
              <a:rPr lang="en-US" smtClean="0"/>
              <a:t>‹#›</a:t>
            </a:fld>
            <a:endParaRPr lang="en-US"/>
          </a:p>
        </p:txBody>
      </p:sp>
    </p:spTree>
    <p:extLst>
      <p:ext uri="{BB962C8B-B14F-4D97-AF65-F5344CB8AC3E}">
        <p14:creationId xmlns:p14="http://schemas.microsoft.com/office/powerpoint/2010/main" val="110756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E657DFD-3CCE-4D39-AC9D-36FEE040833A}" type="datetimeFigureOut">
              <a:rPr lang="en-US" smtClean="0"/>
              <a:t>5/2/2018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030C3E-D0E0-4139-8A81-B8E6B9086A73}" type="slidenum">
              <a:rPr lang="en-US" smtClean="0"/>
              <a:t>‹#›</a:t>
            </a:fld>
            <a:endParaRPr lang="en-US"/>
          </a:p>
        </p:txBody>
      </p:sp>
    </p:spTree>
    <p:extLst>
      <p:ext uri="{BB962C8B-B14F-4D97-AF65-F5344CB8AC3E}">
        <p14:creationId xmlns:p14="http://schemas.microsoft.com/office/powerpoint/2010/main" val="3677851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E657DFD-3CCE-4D39-AC9D-36FEE040833A}" type="datetimeFigureOut">
              <a:rPr lang="en-US" smtClean="0"/>
              <a:t>5/2/2018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E030C3E-D0E0-4139-8A81-B8E6B9086A73}" type="slidenum">
              <a:rPr lang="en-US" smtClean="0"/>
              <a:t>‹#›</a:t>
            </a:fld>
            <a:endParaRPr lang="en-US"/>
          </a:p>
        </p:txBody>
      </p:sp>
    </p:spTree>
    <p:extLst>
      <p:ext uri="{BB962C8B-B14F-4D97-AF65-F5344CB8AC3E}">
        <p14:creationId xmlns:p14="http://schemas.microsoft.com/office/powerpoint/2010/main" val="131914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E657DFD-3CCE-4D39-AC9D-36FEE040833A}" type="datetimeFigureOut">
              <a:rPr lang="en-US" smtClean="0"/>
              <a:t>5/2/2018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E030C3E-D0E0-4139-8A81-B8E6B9086A73}" type="slidenum">
              <a:rPr lang="en-US" smtClean="0"/>
              <a:t>‹#›</a:t>
            </a:fld>
            <a:endParaRPr lang="en-US"/>
          </a:p>
        </p:txBody>
      </p:sp>
    </p:spTree>
    <p:extLst>
      <p:ext uri="{BB962C8B-B14F-4D97-AF65-F5344CB8AC3E}">
        <p14:creationId xmlns:p14="http://schemas.microsoft.com/office/powerpoint/2010/main" val="319797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E657DFD-3CCE-4D39-AC9D-36FEE040833A}" type="datetimeFigureOut">
              <a:rPr lang="en-US" smtClean="0"/>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030C3E-D0E0-4139-8A81-B8E6B9086A73}" type="slidenum">
              <a:rPr lang="en-US" smtClean="0"/>
              <a:t>‹#›</a:t>
            </a:fld>
            <a:endParaRPr lang="en-US"/>
          </a:p>
        </p:txBody>
      </p:sp>
    </p:spTree>
    <p:extLst>
      <p:ext uri="{BB962C8B-B14F-4D97-AF65-F5344CB8AC3E}">
        <p14:creationId xmlns:p14="http://schemas.microsoft.com/office/powerpoint/2010/main" val="1660674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E657DFD-3CCE-4D39-AC9D-36FEE040833A}" type="datetimeFigureOut">
              <a:rPr lang="en-US" smtClean="0"/>
              <a:t>5/2/2018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E030C3E-D0E0-4139-8A81-B8E6B9086A7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446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ites.utexas.edu/sos/" TargetMode="External"/><Relationship Id="rId2" Type="http://schemas.openxmlformats.org/officeDocument/2006/relationships/hyperlink" Target="https://stat.utexas.edu/consulting/free-consultin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onlinecourses.science.psu.edu/stat500/node/67"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csun.edu/science/ref/professional_development/sci_ed_journals.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5400" dirty="0" smtClean="0"/>
              <a:t>Teaching Spotlight Workshop #5:</a:t>
            </a:r>
            <a:br>
              <a:rPr lang="en-US" sz="5400" dirty="0" smtClean="0"/>
            </a:br>
            <a:r>
              <a:rPr lang="en-US" sz="5400" dirty="0" smtClean="0"/>
              <a:t>Applying Science Research Approaches to Study and Improve Teaching</a:t>
            </a:r>
            <a:br>
              <a:rPr lang="en-US" sz="5400" dirty="0" smtClean="0"/>
            </a:br>
            <a:endParaRPr lang="en-US" sz="5400" dirty="0"/>
          </a:p>
        </p:txBody>
      </p:sp>
      <p:sp>
        <p:nvSpPr>
          <p:cNvPr id="3" name="Subtitle 2"/>
          <p:cNvSpPr>
            <a:spLocks noGrp="1"/>
          </p:cNvSpPr>
          <p:nvPr>
            <p:ph type="subTitle" idx="1"/>
          </p:nvPr>
        </p:nvSpPr>
        <p:spPr>
          <a:xfrm>
            <a:off x="1100051" y="4455620"/>
            <a:ext cx="10058400" cy="1286760"/>
          </a:xfrm>
        </p:spPr>
        <p:txBody>
          <a:bodyPr>
            <a:normAutofit/>
          </a:bodyPr>
          <a:lstStyle/>
          <a:p>
            <a:r>
              <a:rPr lang="en-US" dirty="0" smtClean="0"/>
              <a:t>Sarah </a:t>
            </a:r>
            <a:r>
              <a:rPr lang="en-US" dirty="0" err="1" smtClean="0"/>
              <a:t>EichHorn,</a:t>
            </a:r>
            <a:r>
              <a:rPr lang="en-US" dirty="0" smtClean="0"/>
              <a:t> TIDES</a:t>
            </a:r>
          </a:p>
          <a:p>
            <a:endParaRPr lang="en-US" dirty="0"/>
          </a:p>
        </p:txBody>
      </p:sp>
      <p:pic>
        <p:nvPicPr>
          <p:cNvPr id="5" name="Picture 4"/>
          <p:cNvPicPr>
            <a:picLocks noChangeAspect="1"/>
          </p:cNvPicPr>
          <p:nvPr/>
        </p:nvPicPr>
        <p:blipFill rotWithShape="1">
          <a:blip r:embed="rId2"/>
          <a:srcRect l="5915" t="14354" r="38308" b="37965"/>
          <a:stretch/>
        </p:blipFill>
        <p:spPr>
          <a:xfrm>
            <a:off x="8729483" y="5742380"/>
            <a:ext cx="3409507" cy="1059869"/>
          </a:xfrm>
          <a:prstGeom prst="rect">
            <a:avLst/>
          </a:prstGeom>
          <a:ln w="53975">
            <a:solidFill>
              <a:schemeClr val="accent1"/>
            </a:solidFill>
          </a:ln>
        </p:spPr>
      </p:pic>
    </p:spTree>
    <p:extLst>
      <p:ext uri="{BB962C8B-B14F-4D97-AF65-F5344CB8AC3E}">
        <p14:creationId xmlns:p14="http://schemas.microsoft.com/office/powerpoint/2010/main" val="24026197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1845734"/>
            <a:ext cx="9888046" cy="3841733"/>
          </a:xfrm>
        </p:spPr>
        <p:txBody>
          <a:bodyPr>
            <a:normAutofit/>
          </a:bodyPr>
          <a:lstStyle/>
          <a:p>
            <a:pPr>
              <a:buFont typeface="Arial" panose="020B0604020202020204" pitchFamily="34" charset="0"/>
              <a:buChar char="•"/>
            </a:pPr>
            <a:r>
              <a:rPr lang="en-US" sz="2800" dirty="0"/>
              <a:t> </a:t>
            </a:r>
            <a:r>
              <a:rPr lang="en-US" sz="2800" dirty="0" smtClean="0"/>
              <a:t> Resources:</a:t>
            </a:r>
          </a:p>
          <a:p>
            <a:pPr lvl="1">
              <a:buFont typeface="Arial" panose="020B0604020202020204" pitchFamily="34" charset="0"/>
              <a:buChar char="•"/>
            </a:pPr>
            <a:r>
              <a:rPr lang="en-US" sz="2000" dirty="0" err="1" smtClean="0"/>
              <a:t>UTexas</a:t>
            </a:r>
            <a:r>
              <a:rPr lang="en-US" sz="2000" dirty="0" smtClean="0"/>
              <a:t> Department of Statistics and </a:t>
            </a:r>
            <a:r>
              <a:rPr lang="en-US" sz="2000" dirty="0"/>
              <a:t>Data Sciences (</a:t>
            </a:r>
            <a:r>
              <a:rPr lang="en-US" sz="2000" dirty="0" smtClean="0">
                <a:hlinkClick r:id="rId2"/>
              </a:rPr>
              <a:t>https</a:t>
            </a:r>
            <a:r>
              <a:rPr lang="en-US" sz="2000" dirty="0">
                <a:hlinkClick r:id="rId2"/>
              </a:rPr>
              <a:t>://</a:t>
            </a:r>
            <a:r>
              <a:rPr lang="en-US" sz="2000" dirty="0" smtClean="0">
                <a:hlinkClick r:id="rId2"/>
              </a:rPr>
              <a:t>stat.utexas.edu/consulting/free-consulting</a:t>
            </a:r>
            <a:r>
              <a:rPr lang="en-US" sz="2000" dirty="0" smtClean="0"/>
              <a:t> ) - Free hour of consulting each week!</a:t>
            </a:r>
          </a:p>
          <a:p>
            <a:pPr lvl="1">
              <a:buFont typeface="Arial" panose="020B0604020202020204" pitchFamily="34" charset="0"/>
              <a:buChar char="•"/>
            </a:pPr>
            <a:r>
              <a:rPr lang="en-US" sz="2000" dirty="0" err="1" smtClean="0"/>
              <a:t>UTexas</a:t>
            </a:r>
            <a:r>
              <a:rPr lang="en-US" sz="2000" dirty="0" smtClean="0"/>
              <a:t> Statistics </a:t>
            </a:r>
            <a:r>
              <a:rPr lang="en-US" sz="2000" dirty="0"/>
              <a:t>Online Support (</a:t>
            </a:r>
            <a:r>
              <a:rPr lang="en-US" sz="2000" dirty="0">
                <a:hlinkClick r:id="rId3"/>
              </a:rPr>
              <a:t>https://sites.utexas.edu/sos</a:t>
            </a:r>
            <a:r>
              <a:rPr lang="en-US" sz="2000" dirty="0" smtClean="0">
                <a:hlinkClick r:id="rId3"/>
              </a:rPr>
              <a:t>/</a:t>
            </a:r>
            <a:r>
              <a:rPr lang="en-US" sz="2000" dirty="0" smtClean="0"/>
              <a:t> ) – Online tool to help you select appropriate analysis method for your data.</a:t>
            </a:r>
          </a:p>
          <a:p>
            <a:pPr lvl="1">
              <a:buFont typeface="Arial" panose="020B0604020202020204" pitchFamily="34" charset="0"/>
              <a:buChar char="•"/>
            </a:pPr>
            <a:r>
              <a:rPr lang="en-US" sz="2000" dirty="0" err="1" smtClean="0"/>
              <a:t>PennState</a:t>
            </a:r>
            <a:r>
              <a:rPr lang="en-US" sz="2000" dirty="0" smtClean="0"/>
              <a:t> Guide for Determining what </a:t>
            </a:r>
            <a:r>
              <a:rPr lang="en-US" sz="2000" dirty="0"/>
              <a:t>Statistical Methods to Use (</a:t>
            </a:r>
            <a:r>
              <a:rPr lang="en-US" sz="2000" dirty="0">
                <a:hlinkClick r:id="rId4"/>
              </a:rPr>
              <a:t>https://</a:t>
            </a:r>
            <a:r>
              <a:rPr lang="en-US" sz="2000" dirty="0" smtClean="0">
                <a:hlinkClick r:id="rId4"/>
              </a:rPr>
              <a:t>onlinecourses.science.psu.edu/stat500/node/67</a:t>
            </a:r>
            <a:r>
              <a:rPr lang="en-US" sz="2000" dirty="0" smtClean="0"/>
              <a:t> )</a:t>
            </a:r>
          </a:p>
          <a:p>
            <a:pPr lvl="1">
              <a:buFont typeface="Arial" panose="020B0604020202020204" pitchFamily="34" charset="0"/>
              <a:buChar char="•"/>
            </a:pPr>
            <a:endParaRPr lang="en-US" sz="2000" dirty="0" smtClean="0"/>
          </a:p>
        </p:txBody>
      </p:sp>
      <p:pic>
        <p:nvPicPr>
          <p:cNvPr id="4" name="Picture 3"/>
          <p:cNvPicPr>
            <a:picLocks noChangeAspect="1"/>
          </p:cNvPicPr>
          <p:nvPr/>
        </p:nvPicPr>
        <p:blipFill>
          <a:blip r:embed="rId5"/>
          <a:stretch>
            <a:fillRect/>
          </a:stretch>
        </p:blipFill>
        <p:spPr>
          <a:xfrm>
            <a:off x="8674303" y="5687467"/>
            <a:ext cx="3517697" cy="1170533"/>
          </a:xfrm>
          <a:prstGeom prst="rect">
            <a:avLst/>
          </a:prstGeom>
        </p:spPr>
      </p:pic>
      <p:sp>
        <p:nvSpPr>
          <p:cNvPr id="5" name="Title 4"/>
          <p:cNvSpPr>
            <a:spLocks noGrp="1"/>
          </p:cNvSpPr>
          <p:nvPr>
            <p:ph type="title"/>
          </p:nvPr>
        </p:nvSpPr>
        <p:spPr/>
        <p:txBody>
          <a:bodyPr/>
          <a:lstStyle/>
          <a:p>
            <a:r>
              <a:rPr lang="en-US" dirty="0" smtClean="0"/>
              <a:t>4. Data Analysis</a:t>
            </a:r>
            <a:endParaRPr lang="en-US" dirty="0"/>
          </a:p>
        </p:txBody>
      </p:sp>
    </p:spTree>
    <p:extLst>
      <p:ext uri="{BB962C8B-B14F-4D97-AF65-F5344CB8AC3E}">
        <p14:creationId xmlns:p14="http://schemas.microsoft.com/office/powerpoint/2010/main" val="2731246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1845734"/>
            <a:ext cx="9888046" cy="3841733"/>
          </a:xfrm>
        </p:spPr>
        <p:txBody>
          <a:bodyPr>
            <a:normAutofit/>
          </a:bodyPr>
          <a:lstStyle/>
          <a:p>
            <a:pPr>
              <a:buFont typeface="Arial" panose="020B0604020202020204" pitchFamily="34" charset="0"/>
              <a:buChar char="•"/>
            </a:pPr>
            <a:r>
              <a:rPr lang="en-US" sz="2800" dirty="0"/>
              <a:t> </a:t>
            </a:r>
            <a:r>
              <a:rPr lang="en-US" sz="2800" dirty="0" smtClean="0"/>
              <a:t> Continuous improvement of your own teaching</a:t>
            </a:r>
          </a:p>
          <a:p>
            <a:pPr>
              <a:buFont typeface="Arial" panose="020B0604020202020204" pitchFamily="34" charset="0"/>
              <a:buChar char="•"/>
            </a:pPr>
            <a:r>
              <a:rPr lang="en-US" sz="2800" dirty="0"/>
              <a:t> </a:t>
            </a:r>
            <a:r>
              <a:rPr lang="en-US" sz="2800" dirty="0" smtClean="0"/>
              <a:t> Colleagues teaching the same course</a:t>
            </a:r>
          </a:p>
          <a:p>
            <a:pPr>
              <a:buFont typeface="Arial" panose="020B0604020202020204" pitchFamily="34" charset="0"/>
              <a:buChar char="•"/>
            </a:pPr>
            <a:r>
              <a:rPr lang="en-US" sz="2800" dirty="0"/>
              <a:t> </a:t>
            </a:r>
            <a:r>
              <a:rPr lang="en-US" sz="2800" dirty="0" smtClean="0"/>
              <a:t> Other colleagues in your department</a:t>
            </a:r>
          </a:p>
          <a:p>
            <a:pPr>
              <a:buFont typeface="Arial" panose="020B0604020202020204" pitchFamily="34" charset="0"/>
              <a:buChar char="•"/>
            </a:pPr>
            <a:r>
              <a:rPr lang="en-US" sz="2800" dirty="0" smtClean="0"/>
              <a:t>  College seminars/workshops through TIDES</a:t>
            </a:r>
            <a:endParaRPr lang="en-US" sz="2800" dirty="0"/>
          </a:p>
          <a:p>
            <a:pPr>
              <a:buFont typeface="Arial" panose="020B0604020202020204" pitchFamily="34" charset="0"/>
              <a:buChar char="•"/>
            </a:pPr>
            <a:r>
              <a:rPr lang="en-US" sz="2800" dirty="0" smtClean="0"/>
              <a:t>  Science Education Journals</a:t>
            </a:r>
          </a:p>
          <a:p>
            <a:pPr lvl="1">
              <a:buFont typeface="Arial" panose="020B0604020202020204" pitchFamily="34" charset="0"/>
              <a:buChar char="•"/>
            </a:pPr>
            <a:r>
              <a:rPr lang="en-US" sz="2600" dirty="0">
                <a:hlinkClick r:id="rId2"/>
              </a:rPr>
              <a:t>https://</a:t>
            </a:r>
            <a:r>
              <a:rPr lang="en-US" sz="2600" dirty="0" smtClean="0">
                <a:hlinkClick r:id="rId2"/>
              </a:rPr>
              <a:t>www.csun.edu/science/ref/professional_development/sci_ed_journals.html</a:t>
            </a:r>
            <a:r>
              <a:rPr lang="en-US" sz="2600" dirty="0" smtClean="0"/>
              <a:t> </a:t>
            </a:r>
          </a:p>
          <a:p>
            <a:pPr>
              <a:buFont typeface="Arial" panose="020B0604020202020204" pitchFamily="34" charset="0"/>
              <a:buChar char="•"/>
            </a:pPr>
            <a:endParaRPr lang="en-US" sz="2200" dirty="0" smtClean="0"/>
          </a:p>
        </p:txBody>
      </p:sp>
      <p:pic>
        <p:nvPicPr>
          <p:cNvPr id="4" name="Picture 3"/>
          <p:cNvPicPr>
            <a:picLocks noChangeAspect="1"/>
          </p:cNvPicPr>
          <p:nvPr/>
        </p:nvPicPr>
        <p:blipFill>
          <a:blip r:embed="rId3"/>
          <a:stretch>
            <a:fillRect/>
          </a:stretch>
        </p:blipFill>
        <p:spPr>
          <a:xfrm>
            <a:off x="8674303" y="5687467"/>
            <a:ext cx="3517697" cy="1170533"/>
          </a:xfrm>
          <a:prstGeom prst="rect">
            <a:avLst/>
          </a:prstGeom>
        </p:spPr>
      </p:pic>
      <p:sp>
        <p:nvSpPr>
          <p:cNvPr id="5" name="Title 4"/>
          <p:cNvSpPr>
            <a:spLocks noGrp="1"/>
          </p:cNvSpPr>
          <p:nvPr>
            <p:ph type="title"/>
          </p:nvPr>
        </p:nvSpPr>
        <p:spPr/>
        <p:txBody>
          <a:bodyPr/>
          <a:lstStyle/>
          <a:p>
            <a:r>
              <a:rPr lang="en-US" dirty="0"/>
              <a:t>5</a:t>
            </a:r>
            <a:r>
              <a:rPr lang="en-US" dirty="0" smtClean="0"/>
              <a:t>. Dissemination</a:t>
            </a:r>
            <a:endParaRPr lang="en-US" dirty="0"/>
          </a:p>
        </p:txBody>
      </p:sp>
    </p:spTree>
    <p:extLst>
      <p:ext uri="{BB962C8B-B14F-4D97-AF65-F5344CB8AC3E}">
        <p14:creationId xmlns:p14="http://schemas.microsoft.com/office/powerpoint/2010/main" val="1361128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8843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1097280" y="1845734"/>
            <a:ext cx="10612120" cy="4023360"/>
          </a:xfrm>
        </p:spPr>
        <p:txBody>
          <a:bodyPr>
            <a:normAutofit/>
          </a:bodyPr>
          <a:lstStyle/>
          <a:p>
            <a:pPr>
              <a:buFont typeface="Arial" panose="020B0604020202020204" pitchFamily="34" charset="0"/>
              <a:buChar char="•"/>
            </a:pPr>
            <a:r>
              <a:rPr lang="en-US" sz="3600" dirty="0" smtClean="0"/>
              <a:t> Definitions of </a:t>
            </a:r>
            <a:r>
              <a:rPr lang="en-US" sz="3600" dirty="0" err="1" smtClean="0"/>
              <a:t>SoTL</a:t>
            </a:r>
            <a:r>
              <a:rPr lang="en-US" sz="3600" dirty="0" smtClean="0"/>
              <a:t>, DBER and TAR</a:t>
            </a:r>
          </a:p>
          <a:p>
            <a:pPr>
              <a:buFont typeface="Arial" panose="020B0604020202020204" pitchFamily="34" charset="0"/>
              <a:buChar char="•"/>
            </a:pPr>
            <a:r>
              <a:rPr lang="en-US" sz="3600" dirty="0"/>
              <a:t> </a:t>
            </a:r>
            <a:r>
              <a:rPr lang="en-US" sz="3600" dirty="0" smtClean="0"/>
              <a:t>Purpose</a:t>
            </a:r>
          </a:p>
          <a:p>
            <a:pPr>
              <a:buFont typeface="Arial" panose="020B0604020202020204" pitchFamily="34" charset="0"/>
              <a:buChar char="•"/>
            </a:pPr>
            <a:r>
              <a:rPr lang="en-US" sz="3600" dirty="0"/>
              <a:t> </a:t>
            </a:r>
            <a:r>
              <a:rPr lang="en-US" sz="3600" dirty="0" smtClean="0"/>
              <a:t>Process</a:t>
            </a:r>
          </a:p>
          <a:p>
            <a:pPr lvl="1">
              <a:buFont typeface="Arial" panose="020B0604020202020204" pitchFamily="34" charset="0"/>
              <a:buChar char="•"/>
            </a:pPr>
            <a:r>
              <a:rPr lang="en-US" sz="3400" dirty="0"/>
              <a:t> </a:t>
            </a:r>
            <a:r>
              <a:rPr lang="en-US" sz="2400" dirty="0" smtClean="0"/>
              <a:t>(1) Research </a:t>
            </a:r>
            <a:r>
              <a:rPr lang="en-US" sz="2400" dirty="0"/>
              <a:t>Q</a:t>
            </a:r>
            <a:r>
              <a:rPr lang="en-US" sz="2400" dirty="0" smtClean="0"/>
              <a:t>uestions, (2) Study </a:t>
            </a:r>
            <a:r>
              <a:rPr lang="en-US" sz="2400" dirty="0"/>
              <a:t>D</a:t>
            </a:r>
            <a:r>
              <a:rPr lang="en-US" sz="2400" dirty="0" smtClean="0"/>
              <a:t>esign, (3) Data </a:t>
            </a:r>
            <a:r>
              <a:rPr lang="en-US" sz="2400" dirty="0"/>
              <a:t>C</a:t>
            </a:r>
            <a:r>
              <a:rPr lang="en-US" sz="2400" dirty="0" smtClean="0"/>
              <a:t>ollection,  </a:t>
            </a:r>
          </a:p>
          <a:p>
            <a:pPr marL="201168" lvl="1" indent="0">
              <a:buNone/>
            </a:pPr>
            <a:r>
              <a:rPr lang="en-US" sz="2400" dirty="0"/>
              <a:t> </a:t>
            </a:r>
            <a:r>
              <a:rPr lang="en-US" sz="2400" dirty="0" smtClean="0"/>
              <a:t>   (4) Data </a:t>
            </a:r>
            <a:r>
              <a:rPr lang="en-US" sz="2400" dirty="0"/>
              <a:t>A</a:t>
            </a:r>
            <a:r>
              <a:rPr lang="en-US" sz="2400" dirty="0" smtClean="0"/>
              <a:t>nalysis, (5) Dissemination</a:t>
            </a:r>
          </a:p>
        </p:txBody>
      </p:sp>
      <p:pic>
        <p:nvPicPr>
          <p:cNvPr id="4" name="Picture 3"/>
          <p:cNvPicPr>
            <a:picLocks noChangeAspect="1"/>
          </p:cNvPicPr>
          <p:nvPr/>
        </p:nvPicPr>
        <p:blipFill>
          <a:blip r:embed="rId2"/>
          <a:stretch>
            <a:fillRect/>
          </a:stretch>
        </p:blipFill>
        <p:spPr>
          <a:xfrm>
            <a:off x="8674303" y="5687467"/>
            <a:ext cx="3517697" cy="1170533"/>
          </a:xfrm>
          <a:prstGeom prst="rect">
            <a:avLst/>
          </a:prstGeom>
        </p:spPr>
      </p:pic>
    </p:spTree>
    <p:extLst>
      <p:ext uri="{BB962C8B-B14F-4D97-AF65-F5344CB8AC3E}">
        <p14:creationId xmlns:p14="http://schemas.microsoft.com/office/powerpoint/2010/main" val="1531862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a:xfrm>
            <a:off x="1097280" y="1833034"/>
            <a:ext cx="10294620" cy="4389966"/>
          </a:xfrm>
        </p:spPr>
        <p:txBody>
          <a:bodyPr>
            <a:normAutofit/>
          </a:bodyPr>
          <a:lstStyle/>
          <a:p>
            <a:pPr>
              <a:buFont typeface="Arial" panose="020B0604020202020204" pitchFamily="34" charset="0"/>
              <a:buChar char="•"/>
            </a:pPr>
            <a:r>
              <a:rPr lang="en-US" sz="3600" dirty="0" smtClean="0"/>
              <a:t> </a:t>
            </a:r>
            <a:r>
              <a:rPr lang="en-US" sz="2400" b="1" u="sng" dirty="0" smtClean="0"/>
              <a:t>Scholarship of Teaching and Learning </a:t>
            </a:r>
            <a:r>
              <a:rPr lang="en-US" sz="2400" dirty="0" smtClean="0"/>
              <a:t>(</a:t>
            </a:r>
            <a:r>
              <a:rPr lang="en-US" sz="2400" dirty="0" err="1" smtClean="0"/>
              <a:t>SoTL</a:t>
            </a:r>
            <a:r>
              <a:rPr lang="en-US" sz="2400" dirty="0" smtClean="0"/>
              <a:t>) is the practice of using scholarly inquiry into student learning to advance the practice of teaching.</a:t>
            </a:r>
          </a:p>
          <a:p>
            <a:pPr>
              <a:buFont typeface="Arial" panose="020B0604020202020204" pitchFamily="34" charset="0"/>
              <a:buChar char="•"/>
            </a:pPr>
            <a:r>
              <a:rPr lang="en-US" sz="2400" dirty="0"/>
              <a:t> </a:t>
            </a:r>
            <a:r>
              <a:rPr lang="en-US" sz="2400" b="1" u="sng" dirty="0" smtClean="0"/>
              <a:t>Discipline-Based Education Research </a:t>
            </a:r>
            <a:r>
              <a:rPr lang="en-US" sz="2400" dirty="0" smtClean="0"/>
              <a:t>(DBER) is the study of the discipline-specific difficulties learners face and the specialized intellectual and instructional resources that can facilitate student understanding. DBER combines STEM expert knowledge, discipline instructional practices and resources and the science of learning and teaching. </a:t>
            </a:r>
          </a:p>
          <a:p>
            <a:pPr>
              <a:buFont typeface="Arial" panose="020B0604020202020204" pitchFamily="34" charset="0"/>
              <a:buChar char="•"/>
            </a:pPr>
            <a:r>
              <a:rPr lang="en-US" sz="2400" dirty="0"/>
              <a:t> </a:t>
            </a:r>
            <a:r>
              <a:rPr lang="en-US" sz="2400" b="1" u="sng" dirty="0" smtClean="0"/>
              <a:t>Teaching as Research </a:t>
            </a:r>
            <a:r>
              <a:rPr lang="en-US" sz="2400" dirty="0" smtClean="0"/>
              <a:t>(TAR) involves the deliberate, systematic, and reflective use of research methods to develop and implement teaching practices that advance the learning experiences and outcomes of students and teachers.</a:t>
            </a:r>
            <a:endParaRPr lang="en-US" sz="2400" dirty="0"/>
          </a:p>
        </p:txBody>
      </p:sp>
      <p:pic>
        <p:nvPicPr>
          <p:cNvPr id="4" name="Picture 3"/>
          <p:cNvPicPr>
            <a:picLocks noChangeAspect="1"/>
          </p:cNvPicPr>
          <p:nvPr/>
        </p:nvPicPr>
        <p:blipFill>
          <a:blip r:embed="rId2"/>
          <a:stretch>
            <a:fillRect/>
          </a:stretch>
        </p:blipFill>
        <p:spPr>
          <a:xfrm>
            <a:off x="8674303" y="5687467"/>
            <a:ext cx="3517697" cy="1170533"/>
          </a:xfrm>
          <a:prstGeom prst="rect">
            <a:avLst/>
          </a:prstGeom>
        </p:spPr>
      </p:pic>
    </p:spTree>
    <p:extLst>
      <p:ext uri="{BB962C8B-B14F-4D97-AF65-F5344CB8AC3E}">
        <p14:creationId xmlns:p14="http://schemas.microsoft.com/office/powerpoint/2010/main" val="383792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1845734"/>
            <a:ext cx="9888046" cy="4059766"/>
          </a:xfrm>
        </p:spPr>
        <p:txBody>
          <a:bodyPr>
            <a:normAutofit fontScale="92500" lnSpcReduction="10000"/>
          </a:bodyPr>
          <a:lstStyle/>
          <a:p>
            <a:pPr>
              <a:buFont typeface="Arial" panose="020B0604020202020204" pitchFamily="34" charset="0"/>
              <a:buChar char="•"/>
            </a:pPr>
            <a:r>
              <a:rPr lang="en-US" sz="2800" dirty="0"/>
              <a:t> </a:t>
            </a:r>
            <a:r>
              <a:rPr lang="en-US" sz="2800" dirty="0" smtClean="0"/>
              <a:t> </a:t>
            </a:r>
            <a:r>
              <a:rPr lang="en-US" sz="3000" dirty="0" smtClean="0"/>
              <a:t>To improve ourselves/our teaching</a:t>
            </a:r>
          </a:p>
          <a:p>
            <a:pPr lvl="1">
              <a:buFont typeface="Arial" panose="020B0604020202020204" pitchFamily="34" charset="0"/>
              <a:buChar char="•"/>
            </a:pPr>
            <a:r>
              <a:rPr lang="en-US" sz="2600" dirty="0"/>
              <a:t> </a:t>
            </a:r>
            <a:r>
              <a:rPr lang="en-US" sz="2200" dirty="0" smtClean="0"/>
              <a:t>Sense of self-fulfillment, personal interest, and commitment to being the best instructor one can be (Kelly-</a:t>
            </a:r>
            <a:r>
              <a:rPr lang="en-US" sz="2200" dirty="0" err="1" smtClean="0"/>
              <a:t>Kleese</a:t>
            </a:r>
            <a:r>
              <a:rPr lang="en-US" sz="2200" dirty="0" smtClean="0"/>
              <a:t>, 2003)</a:t>
            </a:r>
          </a:p>
          <a:p>
            <a:pPr lvl="1">
              <a:buFont typeface="Arial" panose="020B0604020202020204" pitchFamily="34" charset="0"/>
              <a:buChar char="•"/>
            </a:pPr>
            <a:r>
              <a:rPr lang="en-US" sz="2200" dirty="0"/>
              <a:t> </a:t>
            </a:r>
            <a:r>
              <a:rPr lang="en-US" sz="2200" dirty="0" smtClean="0"/>
              <a:t>To reflect on own teaching (Nelson, 2003)</a:t>
            </a:r>
          </a:p>
          <a:p>
            <a:pPr>
              <a:buFont typeface="Arial" panose="020B0604020202020204" pitchFamily="34" charset="0"/>
              <a:buChar char="•"/>
            </a:pPr>
            <a:r>
              <a:rPr lang="en-US" sz="2800" dirty="0" smtClean="0"/>
              <a:t>  </a:t>
            </a:r>
            <a:r>
              <a:rPr lang="en-US" sz="3000" dirty="0" smtClean="0"/>
              <a:t>To improve the classroom</a:t>
            </a:r>
          </a:p>
          <a:p>
            <a:pPr lvl="1">
              <a:buFont typeface="Arial" panose="020B0604020202020204" pitchFamily="34" charset="0"/>
              <a:buChar char="•"/>
            </a:pPr>
            <a:r>
              <a:rPr lang="en-US" sz="2600" dirty="0"/>
              <a:t> </a:t>
            </a:r>
            <a:r>
              <a:rPr lang="en-US" sz="2200" dirty="0" smtClean="0"/>
              <a:t>Assess innovations in the classroom, curriculum, or discipline (Saylor &amp; Harper, 2003)</a:t>
            </a:r>
          </a:p>
          <a:p>
            <a:pPr lvl="1">
              <a:buFont typeface="Arial" panose="020B0604020202020204" pitchFamily="34" charset="0"/>
              <a:buChar char="•"/>
            </a:pPr>
            <a:r>
              <a:rPr lang="en-US" sz="2200" dirty="0"/>
              <a:t> </a:t>
            </a:r>
            <a:r>
              <a:rPr lang="en-US" sz="2200" dirty="0" smtClean="0"/>
              <a:t>To understand teaching and learning (Nelson, 2003)</a:t>
            </a:r>
          </a:p>
          <a:p>
            <a:pPr>
              <a:buFont typeface="Arial" panose="020B0604020202020204" pitchFamily="34" charset="0"/>
              <a:buChar char="•"/>
            </a:pPr>
            <a:r>
              <a:rPr lang="en-US" sz="2800" dirty="0" smtClean="0"/>
              <a:t>  </a:t>
            </a:r>
            <a:r>
              <a:rPr lang="en-US" sz="3000" dirty="0" smtClean="0"/>
              <a:t>To improve the discipline/education</a:t>
            </a:r>
          </a:p>
          <a:p>
            <a:pPr lvl="1">
              <a:buFont typeface="Arial" panose="020B0604020202020204" pitchFamily="34" charset="0"/>
              <a:buChar char="•"/>
            </a:pPr>
            <a:r>
              <a:rPr lang="en-US" sz="2200" dirty="0" smtClean="0"/>
              <a:t> To produce a formal, peer-reviewed communication (Healey, 2003)</a:t>
            </a:r>
          </a:p>
          <a:p>
            <a:pPr lvl="1">
              <a:buFont typeface="Arial" panose="020B0604020202020204" pitchFamily="34" charset="0"/>
              <a:buChar char="•"/>
            </a:pPr>
            <a:r>
              <a:rPr lang="en-US" sz="2200" dirty="0"/>
              <a:t> </a:t>
            </a:r>
            <a:r>
              <a:rPr lang="en-US" sz="2200" dirty="0" smtClean="0"/>
              <a:t>To improve teaching, the program and the college (Kelly-</a:t>
            </a:r>
            <a:r>
              <a:rPr lang="en-US" sz="2200" dirty="0" err="1" smtClean="0"/>
              <a:t>Kleese</a:t>
            </a:r>
            <a:r>
              <a:rPr lang="en-US" sz="2200" dirty="0" smtClean="0"/>
              <a:t>, 2003)</a:t>
            </a:r>
          </a:p>
          <a:p>
            <a:pPr lvl="1">
              <a:buFont typeface="Arial" panose="020B0604020202020204" pitchFamily="34" charset="0"/>
              <a:buChar char="•"/>
            </a:pPr>
            <a:r>
              <a:rPr lang="en-US" sz="2200" dirty="0"/>
              <a:t> </a:t>
            </a:r>
            <a:r>
              <a:rPr lang="en-US" sz="2200" dirty="0" smtClean="0"/>
              <a:t>Inform policy decisions (Saylor &amp; Harper, 2003)</a:t>
            </a:r>
          </a:p>
        </p:txBody>
      </p:sp>
      <p:pic>
        <p:nvPicPr>
          <p:cNvPr id="4" name="Picture 3"/>
          <p:cNvPicPr>
            <a:picLocks noChangeAspect="1"/>
          </p:cNvPicPr>
          <p:nvPr/>
        </p:nvPicPr>
        <p:blipFill>
          <a:blip r:embed="rId2"/>
          <a:stretch>
            <a:fillRect/>
          </a:stretch>
        </p:blipFill>
        <p:spPr>
          <a:xfrm>
            <a:off x="8674303" y="5687467"/>
            <a:ext cx="3517697" cy="1170533"/>
          </a:xfrm>
          <a:prstGeom prst="rect">
            <a:avLst/>
          </a:prstGeom>
        </p:spPr>
      </p:pic>
      <p:sp>
        <p:nvSpPr>
          <p:cNvPr id="5" name="Title 4"/>
          <p:cNvSpPr>
            <a:spLocks noGrp="1"/>
          </p:cNvSpPr>
          <p:nvPr>
            <p:ph type="title"/>
          </p:nvPr>
        </p:nvSpPr>
        <p:spPr/>
        <p:txBody>
          <a:bodyPr/>
          <a:lstStyle/>
          <a:p>
            <a:r>
              <a:rPr lang="en-US" dirty="0" smtClean="0"/>
              <a:t>Purposes of </a:t>
            </a:r>
            <a:r>
              <a:rPr lang="en-US" dirty="0" err="1" smtClean="0"/>
              <a:t>SoTL</a:t>
            </a:r>
            <a:endParaRPr lang="en-US" dirty="0"/>
          </a:p>
        </p:txBody>
      </p:sp>
    </p:spTree>
    <p:extLst>
      <p:ext uri="{BB962C8B-B14F-4D97-AF65-F5344CB8AC3E}">
        <p14:creationId xmlns:p14="http://schemas.microsoft.com/office/powerpoint/2010/main" val="1138421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1845734"/>
            <a:ext cx="9888046" cy="3841733"/>
          </a:xfrm>
        </p:spPr>
        <p:txBody>
          <a:bodyPr>
            <a:normAutofit/>
          </a:bodyPr>
          <a:lstStyle/>
          <a:p>
            <a:pPr marL="0" indent="0">
              <a:buNone/>
            </a:pPr>
            <a:r>
              <a:rPr lang="en-US" sz="2800" dirty="0" smtClean="0"/>
              <a:t> </a:t>
            </a:r>
            <a:endParaRPr lang="en-US" sz="2200" dirty="0" smtClean="0"/>
          </a:p>
        </p:txBody>
      </p:sp>
      <p:pic>
        <p:nvPicPr>
          <p:cNvPr id="4" name="Picture 3"/>
          <p:cNvPicPr>
            <a:picLocks noChangeAspect="1"/>
          </p:cNvPicPr>
          <p:nvPr/>
        </p:nvPicPr>
        <p:blipFill>
          <a:blip r:embed="rId2"/>
          <a:stretch>
            <a:fillRect/>
          </a:stretch>
        </p:blipFill>
        <p:spPr>
          <a:xfrm>
            <a:off x="8674303" y="5687467"/>
            <a:ext cx="3517697" cy="1170533"/>
          </a:xfrm>
          <a:prstGeom prst="rect">
            <a:avLst/>
          </a:prstGeom>
        </p:spPr>
      </p:pic>
      <p:sp>
        <p:nvSpPr>
          <p:cNvPr id="5" name="Title 4"/>
          <p:cNvSpPr>
            <a:spLocks noGrp="1"/>
          </p:cNvSpPr>
          <p:nvPr>
            <p:ph type="title"/>
          </p:nvPr>
        </p:nvSpPr>
        <p:spPr/>
        <p:txBody>
          <a:bodyPr/>
          <a:lstStyle/>
          <a:p>
            <a:r>
              <a:rPr lang="en-US" dirty="0" smtClean="0"/>
              <a:t>Steps in the </a:t>
            </a:r>
            <a:r>
              <a:rPr lang="en-US" dirty="0" err="1" smtClean="0"/>
              <a:t>SoTL</a:t>
            </a:r>
            <a:r>
              <a:rPr lang="en-US" dirty="0" smtClean="0"/>
              <a:t> Research Process</a:t>
            </a:r>
            <a:endParaRPr lang="en-US" dirty="0"/>
          </a:p>
        </p:txBody>
      </p:sp>
    </p:spTree>
    <p:extLst>
      <p:ext uri="{BB962C8B-B14F-4D97-AF65-F5344CB8AC3E}">
        <p14:creationId xmlns:p14="http://schemas.microsoft.com/office/powerpoint/2010/main" val="29893723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1845734"/>
            <a:ext cx="9888046" cy="3841733"/>
          </a:xfrm>
        </p:spPr>
        <p:txBody>
          <a:bodyPr>
            <a:normAutofit/>
          </a:bodyPr>
          <a:lstStyle/>
          <a:p>
            <a:pPr>
              <a:buFont typeface="Arial" panose="020B0604020202020204" pitchFamily="34" charset="0"/>
              <a:buChar char="•"/>
            </a:pPr>
            <a:r>
              <a:rPr lang="en-US" sz="2800" dirty="0"/>
              <a:t> </a:t>
            </a:r>
            <a:r>
              <a:rPr lang="en-US" sz="2800" b="1" u="sng" dirty="0" smtClean="0"/>
              <a:t>Activity</a:t>
            </a:r>
            <a:r>
              <a:rPr lang="en-US" sz="2800" dirty="0" smtClean="0"/>
              <a:t>: Brainstorm potential research questions that you might ask about a course you teach </a:t>
            </a:r>
            <a:endParaRPr lang="en-US" sz="2200" dirty="0" smtClean="0"/>
          </a:p>
        </p:txBody>
      </p:sp>
      <p:pic>
        <p:nvPicPr>
          <p:cNvPr id="4" name="Picture 3"/>
          <p:cNvPicPr>
            <a:picLocks noChangeAspect="1"/>
          </p:cNvPicPr>
          <p:nvPr/>
        </p:nvPicPr>
        <p:blipFill>
          <a:blip r:embed="rId2"/>
          <a:stretch>
            <a:fillRect/>
          </a:stretch>
        </p:blipFill>
        <p:spPr>
          <a:xfrm>
            <a:off x="8674303" y="5687467"/>
            <a:ext cx="3517697" cy="1170533"/>
          </a:xfrm>
          <a:prstGeom prst="rect">
            <a:avLst/>
          </a:prstGeom>
        </p:spPr>
      </p:pic>
      <p:sp>
        <p:nvSpPr>
          <p:cNvPr id="5" name="Title 4"/>
          <p:cNvSpPr>
            <a:spLocks noGrp="1"/>
          </p:cNvSpPr>
          <p:nvPr>
            <p:ph type="title"/>
          </p:nvPr>
        </p:nvSpPr>
        <p:spPr/>
        <p:txBody>
          <a:bodyPr/>
          <a:lstStyle/>
          <a:p>
            <a:r>
              <a:rPr lang="en-US" dirty="0" smtClean="0"/>
              <a:t>1. Research Questions</a:t>
            </a:r>
            <a:endParaRPr lang="en-US" dirty="0"/>
          </a:p>
        </p:txBody>
      </p:sp>
    </p:spTree>
    <p:extLst>
      <p:ext uri="{BB962C8B-B14F-4D97-AF65-F5344CB8AC3E}">
        <p14:creationId xmlns:p14="http://schemas.microsoft.com/office/powerpoint/2010/main" val="41503990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1845734"/>
            <a:ext cx="9888046" cy="3841733"/>
          </a:xfrm>
        </p:spPr>
        <p:txBody>
          <a:bodyPr>
            <a:normAutofit/>
          </a:bodyPr>
          <a:lstStyle/>
          <a:p>
            <a:pPr>
              <a:buFont typeface="Arial" panose="020B0604020202020204" pitchFamily="34" charset="0"/>
              <a:buChar char="•"/>
            </a:pPr>
            <a:r>
              <a:rPr lang="en-US" sz="2800" dirty="0"/>
              <a:t> </a:t>
            </a:r>
            <a:r>
              <a:rPr lang="en-US" sz="2800" dirty="0" smtClean="0"/>
              <a:t> Possible study controls:</a:t>
            </a:r>
          </a:p>
          <a:p>
            <a:pPr lvl="1">
              <a:buFont typeface="Arial" panose="020B0604020202020204" pitchFamily="34" charset="0"/>
              <a:buChar char="•"/>
            </a:pPr>
            <a:r>
              <a:rPr lang="en-US" sz="2000" dirty="0" smtClean="0"/>
              <a:t>Sections</a:t>
            </a:r>
          </a:p>
          <a:p>
            <a:pPr lvl="1">
              <a:buFont typeface="Arial" panose="020B0604020202020204" pitchFamily="34" charset="0"/>
              <a:buChar char="•"/>
            </a:pPr>
            <a:r>
              <a:rPr lang="en-US" sz="2000" dirty="0" smtClean="0"/>
              <a:t>Longitudinal sections</a:t>
            </a:r>
          </a:p>
          <a:p>
            <a:pPr lvl="1">
              <a:buFont typeface="Arial" panose="020B0604020202020204" pitchFamily="34" charset="0"/>
              <a:buChar char="•"/>
            </a:pPr>
            <a:r>
              <a:rPr lang="en-US" sz="2000" dirty="0" smtClean="0"/>
              <a:t>Mix assignments</a:t>
            </a:r>
          </a:p>
          <a:p>
            <a:pPr lvl="1">
              <a:buFont typeface="Arial" panose="020B0604020202020204" pitchFamily="34" charset="0"/>
              <a:buChar char="•"/>
            </a:pPr>
            <a:r>
              <a:rPr lang="en-US" sz="2000" dirty="0" smtClean="0"/>
              <a:t>Case study approach</a:t>
            </a:r>
          </a:p>
          <a:p>
            <a:pPr lvl="1">
              <a:buFont typeface="Arial" panose="020B0604020202020204" pitchFamily="34" charset="0"/>
              <a:buChar char="•"/>
            </a:pPr>
            <a:r>
              <a:rPr lang="en-US" sz="2000" dirty="0" smtClean="0"/>
              <a:t>Control for GPA, demographics, etc.</a:t>
            </a:r>
          </a:p>
          <a:p>
            <a:pPr lvl="1">
              <a:buFont typeface="Arial" panose="020B0604020202020204" pitchFamily="34" charset="0"/>
              <a:buChar char="•"/>
            </a:pPr>
            <a:endParaRPr lang="en-US" sz="2000" dirty="0"/>
          </a:p>
          <a:p>
            <a:pPr marL="201168" lvl="1" indent="0">
              <a:buNone/>
            </a:pPr>
            <a:r>
              <a:rPr lang="en-US" sz="2400" dirty="0" smtClean="0"/>
              <a:t>There is rarely a perfect, randomized control available for </a:t>
            </a:r>
            <a:r>
              <a:rPr lang="en-US" sz="2400" dirty="0" err="1" smtClean="0"/>
              <a:t>SoTL</a:t>
            </a:r>
            <a:r>
              <a:rPr lang="en-US" sz="2400" dirty="0" smtClean="0"/>
              <a:t> projects!</a:t>
            </a:r>
            <a:endParaRPr lang="en-US" sz="2400" dirty="0"/>
          </a:p>
        </p:txBody>
      </p:sp>
      <p:pic>
        <p:nvPicPr>
          <p:cNvPr id="4" name="Picture 3"/>
          <p:cNvPicPr>
            <a:picLocks noChangeAspect="1"/>
          </p:cNvPicPr>
          <p:nvPr/>
        </p:nvPicPr>
        <p:blipFill>
          <a:blip r:embed="rId2"/>
          <a:stretch>
            <a:fillRect/>
          </a:stretch>
        </p:blipFill>
        <p:spPr>
          <a:xfrm>
            <a:off x="8674303" y="5687467"/>
            <a:ext cx="3517697" cy="1170533"/>
          </a:xfrm>
          <a:prstGeom prst="rect">
            <a:avLst/>
          </a:prstGeom>
        </p:spPr>
      </p:pic>
      <p:sp>
        <p:nvSpPr>
          <p:cNvPr id="5" name="Title 4"/>
          <p:cNvSpPr>
            <a:spLocks noGrp="1"/>
          </p:cNvSpPr>
          <p:nvPr>
            <p:ph type="title"/>
          </p:nvPr>
        </p:nvSpPr>
        <p:spPr/>
        <p:txBody>
          <a:bodyPr/>
          <a:lstStyle/>
          <a:p>
            <a:r>
              <a:rPr lang="en-US" dirty="0"/>
              <a:t>2</a:t>
            </a:r>
            <a:r>
              <a:rPr lang="en-US" dirty="0" smtClean="0"/>
              <a:t>. Study Design</a:t>
            </a:r>
            <a:endParaRPr lang="en-US" dirty="0"/>
          </a:p>
        </p:txBody>
      </p:sp>
    </p:spTree>
    <p:extLst>
      <p:ext uri="{BB962C8B-B14F-4D97-AF65-F5344CB8AC3E}">
        <p14:creationId xmlns:p14="http://schemas.microsoft.com/office/powerpoint/2010/main" val="34188799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1845734"/>
            <a:ext cx="9888046" cy="3841733"/>
          </a:xfrm>
        </p:spPr>
        <p:txBody>
          <a:bodyPr>
            <a:normAutofit/>
          </a:bodyPr>
          <a:lstStyle/>
          <a:p>
            <a:pPr>
              <a:buFont typeface="Arial" panose="020B0604020202020204" pitchFamily="34" charset="0"/>
              <a:buChar char="•"/>
            </a:pPr>
            <a:r>
              <a:rPr lang="en-US" sz="2800" dirty="0"/>
              <a:t> </a:t>
            </a:r>
            <a:r>
              <a:rPr lang="en-US" sz="2800" dirty="0" smtClean="0"/>
              <a:t> </a:t>
            </a:r>
            <a:r>
              <a:rPr lang="en-US" sz="2800" b="1" u="sng" dirty="0" smtClean="0"/>
              <a:t>Activity</a:t>
            </a:r>
            <a:r>
              <a:rPr lang="en-US" sz="2800" dirty="0" smtClean="0"/>
              <a:t>: Select a random research question from the deck. Design a study to answer that question. </a:t>
            </a:r>
            <a:endParaRPr lang="en-US" sz="2400" dirty="0"/>
          </a:p>
        </p:txBody>
      </p:sp>
      <p:pic>
        <p:nvPicPr>
          <p:cNvPr id="4" name="Picture 3"/>
          <p:cNvPicPr>
            <a:picLocks noChangeAspect="1"/>
          </p:cNvPicPr>
          <p:nvPr/>
        </p:nvPicPr>
        <p:blipFill>
          <a:blip r:embed="rId2"/>
          <a:stretch>
            <a:fillRect/>
          </a:stretch>
        </p:blipFill>
        <p:spPr>
          <a:xfrm>
            <a:off x="8674303" y="5687467"/>
            <a:ext cx="3517697" cy="1170533"/>
          </a:xfrm>
          <a:prstGeom prst="rect">
            <a:avLst/>
          </a:prstGeom>
        </p:spPr>
      </p:pic>
      <p:sp>
        <p:nvSpPr>
          <p:cNvPr id="5" name="Title 4"/>
          <p:cNvSpPr>
            <a:spLocks noGrp="1"/>
          </p:cNvSpPr>
          <p:nvPr>
            <p:ph type="title"/>
          </p:nvPr>
        </p:nvSpPr>
        <p:spPr/>
        <p:txBody>
          <a:bodyPr/>
          <a:lstStyle/>
          <a:p>
            <a:r>
              <a:rPr lang="en-US" dirty="0"/>
              <a:t>2</a:t>
            </a:r>
            <a:r>
              <a:rPr lang="en-US" dirty="0" smtClean="0"/>
              <a:t>. Study Design cont.</a:t>
            </a:r>
            <a:endParaRPr lang="en-US" dirty="0"/>
          </a:p>
        </p:txBody>
      </p:sp>
    </p:spTree>
    <p:extLst>
      <p:ext uri="{BB962C8B-B14F-4D97-AF65-F5344CB8AC3E}">
        <p14:creationId xmlns:p14="http://schemas.microsoft.com/office/powerpoint/2010/main" val="14782481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1845734"/>
            <a:ext cx="9888046" cy="3841733"/>
          </a:xfrm>
        </p:spPr>
        <p:txBody>
          <a:bodyPr>
            <a:normAutofit/>
          </a:bodyPr>
          <a:lstStyle/>
          <a:p>
            <a:pPr>
              <a:buFont typeface="Arial" panose="020B0604020202020204" pitchFamily="34" charset="0"/>
              <a:buChar char="•"/>
            </a:pPr>
            <a:r>
              <a:rPr lang="en-US" sz="2800" dirty="0"/>
              <a:t> </a:t>
            </a:r>
            <a:r>
              <a:rPr lang="en-US" sz="2800" dirty="0" smtClean="0"/>
              <a:t> </a:t>
            </a:r>
            <a:r>
              <a:rPr lang="en-US" sz="2800" b="1" u="sng" dirty="0" smtClean="0"/>
              <a:t>Question:</a:t>
            </a:r>
            <a:r>
              <a:rPr lang="en-US" sz="2800" dirty="0" smtClean="0"/>
              <a:t> What are the possible types/sources of data that you might be able to use for a </a:t>
            </a:r>
            <a:r>
              <a:rPr lang="en-US" sz="2800" dirty="0" err="1" smtClean="0"/>
              <a:t>SoTL</a:t>
            </a:r>
            <a:r>
              <a:rPr lang="en-US" sz="2800" dirty="0" smtClean="0"/>
              <a:t> study?</a:t>
            </a:r>
            <a:endParaRPr lang="en-US" sz="2200" dirty="0" smtClean="0"/>
          </a:p>
        </p:txBody>
      </p:sp>
      <p:pic>
        <p:nvPicPr>
          <p:cNvPr id="4" name="Picture 3"/>
          <p:cNvPicPr>
            <a:picLocks noChangeAspect="1"/>
          </p:cNvPicPr>
          <p:nvPr/>
        </p:nvPicPr>
        <p:blipFill>
          <a:blip r:embed="rId2"/>
          <a:stretch>
            <a:fillRect/>
          </a:stretch>
        </p:blipFill>
        <p:spPr>
          <a:xfrm>
            <a:off x="8674303" y="5687467"/>
            <a:ext cx="3517697" cy="1170533"/>
          </a:xfrm>
          <a:prstGeom prst="rect">
            <a:avLst/>
          </a:prstGeom>
        </p:spPr>
      </p:pic>
      <p:sp>
        <p:nvSpPr>
          <p:cNvPr id="5" name="Title 4"/>
          <p:cNvSpPr>
            <a:spLocks noGrp="1"/>
          </p:cNvSpPr>
          <p:nvPr>
            <p:ph type="title"/>
          </p:nvPr>
        </p:nvSpPr>
        <p:spPr/>
        <p:txBody>
          <a:bodyPr/>
          <a:lstStyle/>
          <a:p>
            <a:r>
              <a:rPr lang="en-US" dirty="0" smtClean="0"/>
              <a:t>3. Data Collection</a:t>
            </a:r>
            <a:endParaRPr lang="en-US" dirty="0"/>
          </a:p>
        </p:txBody>
      </p:sp>
    </p:spTree>
    <p:extLst>
      <p:ext uri="{BB962C8B-B14F-4D97-AF65-F5344CB8AC3E}">
        <p14:creationId xmlns:p14="http://schemas.microsoft.com/office/powerpoint/2010/main" val="2336279972"/>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686</TotalTime>
  <Words>501</Words>
  <Application>Microsoft Office PowerPoint</Application>
  <PresentationFormat>Widescreen</PresentationFormat>
  <Paragraphs>52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Retrospect</vt:lpstr>
      <vt:lpstr>Teaching Spotlight Workshop #5: Applying Science Research Approaches to Study and Improve Teaching </vt:lpstr>
      <vt:lpstr>Outline</vt:lpstr>
      <vt:lpstr>Definitions</vt:lpstr>
      <vt:lpstr>Purposes of SoTL</vt:lpstr>
      <vt:lpstr>Steps in the SoTL Research Process</vt:lpstr>
      <vt:lpstr>1. Research Questions</vt:lpstr>
      <vt:lpstr>2. Study Design</vt:lpstr>
      <vt:lpstr>2. Study Design cont.</vt:lpstr>
      <vt:lpstr>3. Data Collection</vt:lpstr>
      <vt:lpstr>4. Data Analysis</vt:lpstr>
      <vt:lpstr>5. Dissemination</vt:lpstr>
      <vt:lpstr>PowerPoint Presentation</vt:lpstr>
    </vt:vector>
  </TitlesOfParts>
  <Company>University of Texas at Austin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STEM Teaching Hacks Workshop #1: Student Participation</dc:title>
  <dc:creator>Eichhorn, Sarah E</dc:creator>
  <cp:lastModifiedBy>Suzette Nava</cp:lastModifiedBy>
  <cp:revision>69</cp:revision>
  <cp:lastPrinted>2018-03-07T21:35:04Z</cp:lastPrinted>
  <dcterms:created xsi:type="dcterms:W3CDTF">2017-09-20T21:50:59Z</dcterms:created>
  <dcterms:modified xsi:type="dcterms:W3CDTF">2018-05-02T22:24:17Z</dcterms:modified>
</cp:coreProperties>
</file>