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93" r:id="rId4"/>
    <p:sldId id="294" r:id="rId5"/>
    <p:sldId id="298" r:id="rId6"/>
    <p:sldId id="297" r:id="rId7"/>
    <p:sldId id="303" r:id="rId8"/>
    <p:sldId id="302" r:id="rId9"/>
    <p:sldId id="296" r:id="rId10"/>
    <p:sldId id="300" r:id="rId11"/>
    <p:sldId id="299" r:id="rId12"/>
    <p:sldId id="292" r:id="rId13"/>
  </p:sldIdLst>
  <p:sldSz cx="12192000" cy="6858000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22" autoAdjust="0"/>
    <p:restoredTop sz="94660"/>
  </p:normalViewPr>
  <p:slideViewPr>
    <p:cSldViewPr snapToGrid="0">
      <p:cViewPr varScale="1">
        <p:scale>
          <a:sx n="74" d="100"/>
          <a:sy n="74" d="100"/>
        </p:scale>
        <p:origin x="4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0FF05-016C-4A98-AA96-30EB2E47114F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0F9585-F7C9-41E2-BF10-BD1E7C908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237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4BC5A49-4AD0-F542-B335-6DA0F3A89A6A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5"/>
            <a:ext cx="7437120" cy="276034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C96ADBC-E8CE-9F4F-BB79-C33BCE523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175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7DFD-3CCE-4D39-AC9D-36FEE040833A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30C3E-D0E0-4139-8A81-B8E6B9086A7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7263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7DFD-3CCE-4D39-AC9D-36FEE040833A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30C3E-D0E0-4139-8A81-B8E6B9086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601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7DFD-3CCE-4D39-AC9D-36FEE040833A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30C3E-D0E0-4139-8A81-B8E6B9086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28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7DFD-3CCE-4D39-AC9D-36FEE040833A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30C3E-D0E0-4139-8A81-B8E6B9086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184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7DFD-3CCE-4D39-AC9D-36FEE040833A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30C3E-D0E0-4139-8A81-B8E6B9086A7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8648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7DFD-3CCE-4D39-AC9D-36FEE040833A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30C3E-D0E0-4139-8A81-B8E6B9086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72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7DFD-3CCE-4D39-AC9D-36FEE040833A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30C3E-D0E0-4139-8A81-B8E6B9086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6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7DFD-3CCE-4D39-AC9D-36FEE040833A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30C3E-D0E0-4139-8A81-B8E6B9086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851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7DFD-3CCE-4D39-AC9D-36FEE040833A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30C3E-D0E0-4139-8A81-B8E6B9086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14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E657DFD-3CCE-4D39-AC9D-36FEE040833A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030C3E-D0E0-4139-8A81-B8E6B9086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7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7DFD-3CCE-4D39-AC9D-36FEE040833A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30C3E-D0E0-4139-8A81-B8E6B9086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674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E657DFD-3CCE-4D39-AC9D-36FEE040833A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E030C3E-D0E0-4139-8A81-B8E6B9086A7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4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ascd.org/professional-development/webinars/allison-zmuda-webinar.aspx#archive" TargetMode="External"/><Relationship Id="rId7" Type="http://schemas.openxmlformats.org/officeDocument/2006/relationships/hyperlink" Target="https://facultyinnovate.utexas.edu/creating-checks-learning" TargetMode="External"/><Relationship Id="rId2" Type="http://schemas.openxmlformats.org/officeDocument/2006/relationships/hyperlink" Target="http://jfmueller.faculty.noctrl.edu/toolbox/index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texas.instructure.com/courses/1182949" TargetMode="External"/><Relationship Id="rId5" Type="http://schemas.openxmlformats.org/officeDocument/2006/relationships/hyperlink" Target="http://wvde.state.wv.us/instruction/pbltemplate.html" TargetMode="External"/><Relationship Id="rId4" Type="http://schemas.openxmlformats.org/officeDocument/2006/relationships/hyperlink" Target="http://www.shsu.edu/centers/project-based-learning/higher-education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uthentic_assessment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Teaching Spotlight Workshop #4:</a:t>
            </a:r>
            <a:br>
              <a:rPr lang="en-US" sz="5400" dirty="0" smtClean="0"/>
            </a:br>
            <a:r>
              <a:rPr lang="en-US" sz="5400" dirty="0" smtClean="0"/>
              <a:t>Developing Authentic Assessments and Projects</a:t>
            </a:r>
            <a:br>
              <a:rPr lang="en-US" sz="5400" dirty="0" smtClean="0"/>
            </a:b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2867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Sarah </a:t>
            </a:r>
            <a:r>
              <a:rPr lang="en-US" dirty="0" err="1" smtClean="0"/>
              <a:t>EichHorn,</a:t>
            </a:r>
            <a:r>
              <a:rPr lang="en-US" dirty="0" smtClean="0"/>
              <a:t> TIDES</a:t>
            </a:r>
          </a:p>
          <a:p>
            <a:r>
              <a:rPr lang="en-US" dirty="0" smtClean="0"/>
              <a:t>Pedro Metola, Mathematics</a:t>
            </a:r>
          </a:p>
          <a:p>
            <a:r>
              <a:rPr lang="en-US" dirty="0" smtClean="0"/>
              <a:t>LIN Winton, UGS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5915" t="14354" r="38308" b="37965"/>
          <a:stretch/>
        </p:blipFill>
        <p:spPr>
          <a:xfrm>
            <a:off x="8729483" y="5742380"/>
            <a:ext cx="3409507" cy="1059869"/>
          </a:xfrm>
          <a:prstGeom prst="rect">
            <a:avLst/>
          </a:prstGeom>
          <a:ln w="53975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40261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9888046" cy="384173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dirty="0" smtClean="0"/>
              <a:t> Think of an example of an authentic assignment, problem, or project for a course you teach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 </a:t>
            </a:r>
            <a:r>
              <a:rPr lang="en-US" sz="3600" dirty="0" smtClean="0"/>
              <a:t>Share the course, the authentic assessment, and discuss why this assessment is beneficial</a:t>
            </a:r>
          </a:p>
          <a:p>
            <a:pPr marL="0" indent="0">
              <a:buNone/>
            </a:pPr>
            <a:endParaRPr lang="en-US" sz="36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4303" y="5687467"/>
            <a:ext cx="3517697" cy="117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913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9888046" cy="384173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Authentic </a:t>
            </a:r>
            <a:r>
              <a:rPr lang="en-US" dirty="0"/>
              <a:t>Assessment Toolbox: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jfmueller.faculty.noctrl.edu/toolbox/index.htm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Creating Authentic </a:t>
            </a:r>
            <a:r>
              <a:rPr lang="en-US" dirty="0"/>
              <a:t>Assessments Webinar: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www.ascd.org/professional-development/webinars/allison-zmuda-webinar.aspx#archive</a:t>
            </a:r>
            <a:r>
              <a:rPr lang="en-US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Project Based Learning (PBL</a:t>
            </a:r>
            <a:r>
              <a:rPr lang="en-US" dirty="0"/>
              <a:t>) Resources: </a:t>
            </a: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www.shsu.edu/centers/project-based-learning/higher-education.html</a:t>
            </a:r>
            <a:r>
              <a:rPr lang="en-US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Project Based </a:t>
            </a:r>
            <a:r>
              <a:rPr lang="en-US" dirty="0"/>
              <a:t>Learning Template: </a:t>
            </a:r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wvde.state.wv.us/instruction/pbltemplate.html</a:t>
            </a:r>
            <a:r>
              <a:rPr lang="en-US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UT QR Flag </a:t>
            </a:r>
            <a:r>
              <a:rPr lang="en-US" dirty="0"/>
              <a:t>Resources Page: </a:t>
            </a:r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utexas.instructure.com/courses/1182949</a:t>
            </a:r>
            <a:r>
              <a:rPr lang="en-US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UT Faculty </a:t>
            </a:r>
            <a:r>
              <a:rPr lang="en-US" dirty="0"/>
              <a:t>Innovation Center: </a:t>
            </a:r>
            <a:r>
              <a:rPr lang="en-US" dirty="0">
                <a:hlinkClick r:id="rId7"/>
              </a:rPr>
              <a:t>https://</a:t>
            </a:r>
            <a:r>
              <a:rPr lang="en-US" dirty="0" smtClean="0">
                <a:hlinkClick r:id="rId7"/>
              </a:rPr>
              <a:t>facultyinnovate.utexas.edu/creating-checks-learning</a:t>
            </a:r>
            <a:r>
              <a:rPr lang="en-US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74303" y="5687467"/>
            <a:ext cx="3517697" cy="117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3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4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dirty="0" smtClean="0"/>
              <a:t> Definition of “authentic assessment”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 </a:t>
            </a:r>
            <a:r>
              <a:rPr lang="en-US" sz="3600" dirty="0" smtClean="0"/>
              <a:t>Characteristics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 </a:t>
            </a:r>
            <a:r>
              <a:rPr lang="en-US" sz="3600" dirty="0" smtClean="0"/>
              <a:t>Benefits &amp; Challenges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 smtClean="0"/>
              <a:t> Case study: M408K project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 </a:t>
            </a:r>
            <a:r>
              <a:rPr lang="en-US" sz="3600" dirty="0" smtClean="0"/>
              <a:t>Further examples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 </a:t>
            </a:r>
            <a:r>
              <a:rPr lang="en-US" sz="3600" dirty="0" smtClean="0"/>
              <a:t>Resources for developing authentic assessments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4303" y="5687467"/>
            <a:ext cx="3517697" cy="117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86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(Wikipedia)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9888046" cy="3841733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dirty="0" smtClean="0"/>
              <a:t> “Authentic assessment is the measurement of intellectual accomplishments that are worthwhile, significant, and meaningful”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 </a:t>
            </a:r>
            <a:r>
              <a:rPr lang="en-US" sz="3600" dirty="0" smtClean="0"/>
              <a:t>“A teacher applies criteria related to construction of knowledge, disciplined inquiry, and the value of achievement beyond the school”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 </a:t>
            </a:r>
            <a:r>
              <a:rPr lang="en-US" sz="3600" dirty="0" smtClean="0"/>
              <a:t>“Authentic learning mirrors the tasks and problem solving that are required in the reality outside of school”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4303" y="5687467"/>
            <a:ext cx="3517697" cy="117053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4088" y="5869094"/>
            <a:ext cx="517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en.wikipedia.org/wiki/Authentic_assessment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10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27 Characteristics of Authentic Assessments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453" y="1832002"/>
            <a:ext cx="3612506" cy="4454858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appropriately public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do not rely on unrealistic or arbitrary time constraints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offer known questions or tasks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not one-shot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involve some collaboration with others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recur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feedback to students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essential, not contrived or arbitrary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enabling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contextualized and complex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368661" y="1808551"/>
            <a:ext cx="3923569" cy="445485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involve the student’s own research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assess student habits and repertories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representative of challenges of the field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engaging and educational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involve somewhat ambiguous tasks or problems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involve criteria that assess essentials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not graded on a curve, but reference standards or benchmarks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involve transparent expectations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involve self-assessment in the process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514775" y="1800828"/>
            <a:ext cx="3677225" cy="445485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multi-faceted analytic trait scoring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reflect coherent and stable standards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identify strengths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balance between honoring achievement while mindful or fortunate prior experience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Minimize needless comparisons of students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Allow appropriate room for student styles and interests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 </a:t>
            </a:r>
            <a:r>
              <a:rPr lang="en-US" sz="1800" dirty="0" err="1" smtClean="0"/>
              <a:t>Scaffolded</a:t>
            </a:r>
            <a:r>
              <a:rPr lang="en-US" sz="1800" dirty="0" smtClean="0"/>
              <a:t> with prompting as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Perceived value to students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04765" y="6477651"/>
            <a:ext cx="8375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https://www.teachthought.com/pedagogy/27-characteristics-of-authentic-assessment/</a:t>
            </a:r>
          </a:p>
        </p:txBody>
      </p:sp>
    </p:spTree>
    <p:extLst>
      <p:ext uri="{BB962C8B-B14F-4D97-AF65-F5344CB8AC3E}">
        <p14:creationId xmlns:p14="http://schemas.microsoft.com/office/powerpoint/2010/main" val="364978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Based Learning (PBL)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1835648"/>
              </p:ext>
            </p:extLst>
          </p:nvPr>
        </p:nvGraphicFramePr>
        <p:xfrm>
          <a:off x="1880391" y="2143760"/>
          <a:ext cx="6336508" cy="3543709"/>
        </p:xfrm>
        <a:graphic>
          <a:graphicData uri="http://schemas.openxmlformats.org/drawingml/2006/table">
            <a:tbl>
              <a:tblPr/>
              <a:tblGrid>
                <a:gridCol w="3168254">
                  <a:extLst>
                    <a:ext uri="{9D8B030D-6E8A-4147-A177-3AD203B41FA5}">
                      <a16:colId xmlns:a16="http://schemas.microsoft.com/office/drawing/2014/main" xmlns="" val="1409690523"/>
                    </a:ext>
                  </a:extLst>
                </a:gridCol>
                <a:gridCol w="3168254">
                  <a:extLst>
                    <a:ext uri="{9D8B030D-6E8A-4147-A177-3AD203B41FA5}">
                      <a16:colId xmlns:a16="http://schemas.microsoft.com/office/drawing/2014/main" xmlns="" val="4091888761"/>
                    </a:ext>
                  </a:extLst>
                </a:gridCol>
              </a:tblGrid>
              <a:tr h="467668"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>
                          <a:solidFill>
                            <a:srgbClr val="FFFFFF"/>
                          </a:solidFill>
                          <a:effectLst/>
                          <a:latin typeface="inherit"/>
                        </a:rPr>
                        <a:t>Projects</a:t>
                      </a:r>
                    </a:p>
                  </a:txBody>
                  <a:tcPr marL="95250" marR="95250" marT="104775" marB="76200" anchor="ctr">
                    <a:lnL>
                      <a:noFill/>
                    </a:lnL>
                    <a:lnR w="9525" cap="flat" cmpd="sng" algn="ctr">
                      <a:solidFill>
                        <a:srgbClr val="3337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7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>
                          <a:solidFill>
                            <a:srgbClr val="FFFFFF"/>
                          </a:solidFill>
                          <a:effectLst/>
                          <a:latin typeface="inherit"/>
                        </a:rPr>
                        <a:t>PBL</a:t>
                      </a:r>
                    </a:p>
                  </a:txBody>
                  <a:tcPr marL="95250" marR="95250" marT="104775" marB="76200" anchor="ctr">
                    <a:lnL w="9525" cap="flat" cmpd="sng" algn="ctr">
                      <a:solidFill>
                        <a:srgbClr val="3337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7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50871250"/>
                  </a:ext>
                </a:extLst>
              </a:tr>
              <a:tr h="399181">
                <a:tc>
                  <a:txBody>
                    <a:bodyPr/>
                    <a:lstStyle/>
                    <a:p>
                      <a:pPr algn="l" fontAlgn="ctr"/>
                      <a:r>
                        <a:rPr lang="en-US">
                          <a:effectLst/>
                          <a:latin typeface="inherit"/>
                        </a:rPr>
                        <a:t>Teacher-directed</a:t>
                      </a:r>
                    </a:p>
                  </a:txBody>
                  <a:tcPr marL="57150" marR="57150" marT="57150" marB="57150" anchor="ctr">
                    <a:lnL>
                      <a:noFill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>
                          <a:effectLst/>
                          <a:latin typeface="inherit"/>
                        </a:rPr>
                        <a:t>Inquiry-based</a:t>
                      </a:r>
                    </a:p>
                  </a:txBody>
                  <a:tcPr marL="57150" marR="57150" marT="57150" marB="571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03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4573654"/>
                  </a:ext>
                </a:extLst>
              </a:tr>
              <a:tr h="399181">
                <a:tc>
                  <a:txBody>
                    <a:bodyPr/>
                    <a:lstStyle/>
                    <a:p>
                      <a:pPr algn="l" fontAlgn="ctr"/>
                      <a:r>
                        <a:rPr lang="en-US">
                          <a:effectLst/>
                          <a:latin typeface="inherit"/>
                        </a:rPr>
                        <a:t>Highly-structured</a:t>
                      </a:r>
                    </a:p>
                  </a:txBody>
                  <a:tcPr marL="57150" marR="57150" marT="57150" marB="57150" anchor="ctr">
                    <a:lnL>
                      <a:noFill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>
                          <a:effectLst/>
                          <a:latin typeface="inherit"/>
                        </a:rPr>
                        <a:t>Open-ended</a:t>
                      </a:r>
                    </a:p>
                  </a:txBody>
                  <a:tcPr marL="57150" marR="57150" marT="57150" marB="571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26854574"/>
                  </a:ext>
                </a:extLst>
              </a:tr>
              <a:tr h="399181">
                <a:tc>
                  <a:txBody>
                    <a:bodyPr/>
                    <a:lstStyle/>
                    <a:p>
                      <a:pPr algn="l" fontAlgn="ctr"/>
                      <a:r>
                        <a:rPr lang="en-US">
                          <a:effectLst/>
                          <a:latin typeface="inherit"/>
                        </a:rPr>
                        <a:t>Summative</a:t>
                      </a:r>
                    </a:p>
                  </a:txBody>
                  <a:tcPr marL="57150" marR="57150" marT="57150" marB="57150" anchor="ctr">
                    <a:lnL>
                      <a:noFill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>
                          <a:effectLst/>
                          <a:latin typeface="inherit"/>
                        </a:rPr>
                        <a:t>On-going</a:t>
                      </a:r>
                    </a:p>
                  </a:txBody>
                  <a:tcPr marL="57150" marR="57150" marT="57150" marB="571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13608257"/>
                  </a:ext>
                </a:extLst>
              </a:tr>
              <a:tr h="399181">
                <a:tc>
                  <a:txBody>
                    <a:bodyPr/>
                    <a:lstStyle/>
                    <a:p>
                      <a:pPr algn="l" fontAlgn="ctr"/>
                      <a:r>
                        <a:rPr lang="en-US">
                          <a:effectLst/>
                          <a:latin typeface="inherit"/>
                        </a:rPr>
                        <a:t>Thematic</a:t>
                      </a:r>
                    </a:p>
                  </a:txBody>
                  <a:tcPr marL="57150" marR="57150" marT="57150" marB="57150" anchor="ctr">
                    <a:lnL>
                      <a:noFill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>
                          <a:effectLst/>
                          <a:latin typeface="inherit"/>
                        </a:rPr>
                        <a:t>Driving question/challenge</a:t>
                      </a:r>
                    </a:p>
                  </a:txBody>
                  <a:tcPr marL="57150" marR="57150" marT="57150" marB="571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66211948"/>
                  </a:ext>
                </a:extLst>
              </a:tr>
              <a:tr h="399181">
                <a:tc>
                  <a:txBody>
                    <a:bodyPr/>
                    <a:lstStyle/>
                    <a:p>
                      <a:pPr algn="l" fontAlgn="ctr"/>
                      <a:r>
                        <a:rPr lang="en-US">
                          <a:effectLst/>
                          <a:latin typeface="inherit"/>
                        </a:rPr>
                        <a:t>Fun</a:t>
                      </a:r>
                    </a:p>
                  </a:txBody>
                  <a:tcPr marL="57150" marR="57150" marT="57150" marB="57150" anchor="ctr">
                    <a:lnL>
                      <a:noFill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>
                          <a:effectLst/>
                          <a:latin typeface="inherit"/>
                        </a:rPr>
                        <a:t>Engaging</a:t>
                      </a:r>
                    </a:p>
                  </a:txBody>
                  <a:tcPr marL="57150" marR="57150" marT="57150" marB="571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74792323"/>
                  </a:ext>
                </a:extLst>
              </a:tr>
              <a:tr h="399181">
                <a:tc>
                  <a:txBody>
                    <a:bodyPr/>
                    <a:lstStyle/>
                    <a:p>
                      <a:pPr algn="l" fontAlgn="ctr"/>
                      <a:r>
                        <a:rPr lang="en-US">
                          <a:effectLst/>
                          <a:latin typeface="inherit"/>
                        </a:rPr>
                        <a:t>Answer giving</a:t>
                      </a:r>
                    </a:p>
                  </a:txBody>
                  <a:tcPr marL="57150" marR="57150" marT="57150" marB="57150" anchor="ctr">
                    <a:lnL>
                      <a:noFill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>
                          <a:effectLst/>
                          <a:latin typeface="inherit"/>
                        </a:rPr>
                        <a:t>Problem solving</a:t>
                      </a:r>
                    </a:p>
                  </a:txBody>
                  <a:tcPr marL="57150" marR="57150" marT="57150" marB="571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66111548"/>
                  </a:ext>
                </a:extLst>
              </a:tr>
              <a:tr h="680955">
                <a:tc>
                  <a:txBody>
                    <a:bodyPr/>
                    <a:lstStyle/>
                    <a:p>
                      <a:pPr algn="l" fontAlgn="ctr"/>
                      <a:r>
                        <a:rPr lang="en-US">
                          <a:effectLst/>
                          <a:latin typeface="inherit"/>
                        </a:rPr>
                        <a:t>De-contextualized – School world</a:t>
                      </a:r>
                    </a:p>
                  </a:txBody>
                  <a:tcPr marL="57150" marR="57150" marT="57150" marB="57150" anchor="ctr">
                    <a:lnL>
                      <a:noFill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4F0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>
                          <a:effectLst/>
                          <a:latin typeface="inherit"/>
                        </a:rPr>
                        <a:t>Contextualized – Real world</a:t>
                      </a:r>
                    </a:p>
                  </a:txBody>
                  <a:tcPr marL="57150" marR="57150" marT="57150" marB="571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4F0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28015170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4303" y="5687467"/>
            <a:ext cx="3517697" cy="117053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60400" y="6388100"/>
            <a:ext cx="5240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http://wvde.state.wv.us/instruction/pbltemplate.html</a:t>
            </a:r>
          </a:p>
        </p:txBody>
      </p:sp>
    </p:spTree>
    <p:extLst>
      <p:ext uri="{BB962C8B-B14F-4D97-AF65-F5344CB8AC3E}">
        <p14:creationId xmlns:p14="http://schemas.microsoft.com/office/powerpoint/2010/main" val="132119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9888046" cy="384173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dirty="0" smtClean="0"/>
              <a:t> What are the benefits of using “</a:t>
            </a:r>
            <a:r>
              <a:rPr lang="en-US" sz="3600" dirty="0"/>
              <a:t>a</a:t>
            </a:r>
            <a:r>
              <a:rPr lang="en-US" sz="3600" dirty="0" smtClean="0"/>
              <a:t>uthentic assessments”?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 </a:t>
            </a:r>
            <a:r>
              <a:rPr lang="en-US" sz="3600" dirty="0" smtClean="0"/>
              <a:t>What are the challenges of using “authentic assessments”?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4303" y="5687467"/>
            <a:ext cx="3517697" cy="117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563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9888046" cy="3841733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dirty="0" smtClean="0"/>
              <a:t> Ability to provide real world problems that are directly relevant to potential careers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 </a:t>
            </a:r>
            <a:r>
              <a:rPr lang="en-US" sz="3600" dirty="0" smtClean="0"/>
              <a:t>Encourage students to develop as lifelong learners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 </a:t>
            </a:r>
            <a:r>
              <a:rPr lang="en-US" sz="3600" dirty="0" smtClean="0"/>
              <a:t>Develop meta-cognitive skills so students gain an understanding of the unique ways they learn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 </a:t>
            </a:r>
            <a:r>
              <a:rPr lang="en-US" sz="3600" dirty="0" smtClean="0"/>
              <a:t>Help students develop cross-curricular content links which will further reinforce learning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4303" y="5687467"/>
            <a:ext cx="3517697" cy="117053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0400" y="6388100"/>
            <a:ext cx="5827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http://etec.ctlt.ubc.ca/510wiki/PBL_and_Science_Education</a:t>
            </a:r>
          </a:p>
        </p:txBody>
      </p:sp>
    </p:spTree>
    <p:extLst>
      <p:ext uri="{BB962C8B-B14F-4D97-AF65-F5344CB8AC3E}">
        <p14:creationId xmlns:p14="http://schemas.microsoft.com/office/powerpoint/2010/main" val="122586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on authentic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9888046" cy="3841733"/>
          </a:xfrm>
        </p:spPr>
        <p:txBody>
          <a:bodyPr>
            <a:normAutofit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000" dirty="0" err="1" smtClean="0"/>
              <a:t>Madaus</a:t>
            </a:r>
            <a:r>
              <a:rPr lang="en-US" sz="2000" dirty="0"/>
              <a:t>, George F., and Marguerite Clarke. "</a:t>
            </a:r>
            <a:r>
              <a:rPr lang="en-US" sz="2000" dirty="0">
                <a:solidFill>
                  <a:schemeClr val="accent1"/>
                </a:solidFill>
              </a:rPr>
              <a:t>The Adverse Impact of High Stakes Testing on Minority Students: Evidence from 100 Years of Test Data</a:t>
            </a:r>
            <a:r>
              <a:rPr lang="en-US" sz="2000" dirty="0"/>
              <a:t>." (2001</a:t>
            </a:r>
            <a:r>
              <a:rPr lang="en-US" sz="2000" dirty="0" smtClean="0"/>
              <a:t>).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err="1"/>
              <a:t>Patall</a:t>
            </a:r>
            <a:r>
              <a:rPr lang="en-US" sz="2000" dirty="0"/>
              <a:t>, Erika A., Harris Cooper, and </a:t>
            </a:r>
            <a:r>
              <a:rPr lang="en-US" sz="2000" dirty="0" err="1"/>
              <a:t>Jorgianne</a:t>
            </a:r>
            <a:r>
              <a:rPr lang="en-US" sz="2000" dirty="0"/>
              <a:t> </a:t>
            </a:r>
            <a:r>
              <a:rPr lang="en-US" sz="2000" dirty="0" err="1"/>
              <a:t>Civey</a:t>
            </a:r>
            <a:r>
              <a:rPr lang="en-US" sz="2000" dirty="0"/>
              <a:t> Robinson. "</a:t>
            </a:r>
            <a:r>
              <a:rPr lang="en-US" sz="2000" dirty="0">
                <a:solidFill>
                  <a:schemeClr val="accent1"/>
                </a:solidFill>
              </a:rPr>
              <a:t>The effects of choice on intrinsic motivation and related outcomes: a meta-analysis of research findings</a:t>
            </a:r>
            <a:r>
              <a:rPr lang="en-US" sz="2000" dirty="0"/>
              <a:t>." </a:t>
            </a:r>
            <a:r>
              <a:rPr lang="en-US" sz="2000" i="1" dirty="0"/>
              <a:t>Psychological bulletin</a:t>
            </a:r>
            <a:r>
              <a:rPr lang="en-US" sz="2000" dirty="0"/>
              <a:t> 134.2 (2008): 270</a:t>
            </a:r>
            <a:r>
              <a:rPr lang="en-US" sz="200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Posner, Michael A. "</a:t>
            </a:r>
            <a:r>
              <a:rPr lang="en-US" sz="2000" dirty="0">
                <a:solidFill>
                  <a:schemeClr val="accent1"/>
                </a:solidFill>
              </a:rPr>
              <a:t>THE IMPACT OF A PROFICIENCY-BASED ASSESSMENT AND REASSESSMENT OF LEARNING OUTCOMES SYSTEM ON STUDENT ACHIEVEMENT AND </a:t>
            </a:r>
            <a:r>
              <a:rPr lang="en-US" sz="2000" dirty="0" smtClean="0">
                <a:solidFill>
                  <a:schemeClr val="accent1"/>
                </a:solidFill>
              </a:rPr>
              <a:t>ATTITUDES</a:t>
            </a:r>
            <a:r>
              <a:rPr lang="en-US" sz="2000" dirty="0" smtClean="0"/>
              <a:t>."</a:t>
            </a:r>
            <a:r>
              <a:rPr lang="en-US" sz="2000" dirty="0"/>
              <a:t> </a:t>
            </a:r>
            <a:r>
              <a:rPr lang="en-US" sz="2000" i="1" dirty="0"/>
              <a:t>Statistics Education Research Journal</a:t>
            </a:r>
            <a:r>
              <a:rPr lang="en-US" sz="2000" dirty="0"/>
              <a:t> 10.1 (2011</a:t>
            </a:r>
            <a:r>
              <a:rPr lang="en-US" sz="2000" dirty="0" smtClean="0"/>
              <a:t>).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err="1" smtClean="0"/>
              <a:t>Benderly</a:t>
            </a:r>
            <a:r>
              <a:rPr lang="en-US" sz="2000" dirty="0" smtClean="0"/>
              <a:t>, Beryl. “</a:t>
            </a:r>
            <a:r>
              <a:rPr lang="en-US" sz="2000" dirty="0" smtClean="0">
                <a:solidFill>
                  <a:schemeClr val="accent1"/>
                </a:solidFill>
              </a:rPr>
              <a:t>Women Benefit from Project-Based Approach to Learning STEM</a:t>
            </a:r>
            <a:r>
              <a:rPr lang="en-US" sz="2000" dirty="0" smtClean="0"/>
              <a:t>.” </a:t>
            </a:r>
            <a:r>
              <a:rPr lang="en-US" sz="2000" i="1" dirty="0" smtClean="0"/>
              <a:t>Science</a:t>
            </a:r>
            <a:r>
              <a:rPr lang="en-US" sz="2000" dirty="0" smtClean="0"/>
              <a:t> (2013).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4303" y="5687467"/>
            <a:ext cx="3517697" cy="117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00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M408K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9888046" cy="38417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4303" y="5687467"/>
            <a:ext cx="3517697" cy="117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42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636</TotalTime>
  <Words>556</Words>
  <Application>Microsoft Office PowerPoint</Application>
  <PresentationFormat>Widescreen</PresentationFormat>
  <Paragraphs>91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inherit</vt:lpstr>
      <vt:lpstr>Retrospect</vt:lpstr>
      <vt:lpstr>Teaching Spotlight Workshop #4: Developing Authentic Assessments and Projects </vt:lpstr>
      <vt:lpstr>Outline</vt:lpstr>
      <vt:lpstr>Definition (Wikipedia)</vt:lpstr>
      <vt:lpstr>27 Characteristics of Authentic Assessments</vt:lpstr>
      <vt:lpstr>Project Based Learning (PBL)</vt:lpstr>
      <vt:lpstr>Discussion</vt:lpstr>
      <vt:lpstr>Benefits</vt:lpstr>
      <vt:lpstr>Research on authentic assessment</vt:lpstr>
      <vt:lpstr>Case Study: M408K</vt:lpstr>
      <vt:lpstr>Activity</vt:lpstr>
      <vt:lpstr>Resources</vt:lpstr>
      <vt:lpstr>PowerPoint Presentation</vt:lpstr>
    </vt:vector>
  </TitlesOfParts>
  <Company>University of Texas at Austin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STEM Teaching Hacks Workshop #1: Student Participation</dc:title>
  <dc:creator>Eichhorn, Sarah E</dc:creator>
  <cp:lastModifiedBy>Suzette Nava</cp:lastModifiedBy>
  <cp:revision>58</cp:revision>
  <cp:lastPrinted>2018-03-07T21:35:04Z</cp:lastPrinted>
  <dcterms:created xsi:type="dcterms:W3CDTF">2017-09-20T21:50:59Z</dcterms:created>
  <dcterms:modified xsi:type="dcterms:W3CDTF">2018-05-02T22:21:08Z</dcterms:modified>
</cp:coreProperties>
</file>